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567" r:id="rId2"/>
    <p:sldId id="589" r:id="rId3"/>
    <p:sldId id="590" r:id="rId4"/>
    <p:sldId id="591" r:id="rId5"/>
    <p:sldId id="614" r:id="rId6"/>
    <p:sldId id="613" r:id="rId7"/>
    <p:sldId id="617" r:id="rId8"/>
    <p:sldId id="261" r:id="rId9"/>
    <p:sldId id="262" r:id="rId10"/>
    <p:sldId id="615" r:id="rId11"/>
    <p:sldId id="616" r:id="rId12"/>
    <p:sldId id="619" r:id="rId13"/>
    <p:sldId id="620" r:id="rId14"/>
    <p:sldId id="623" r:id="rId15"/>
    <p:sldId id="624" r:id="rId16"/>
    <p:sldId id="621" r:id="rId17"/>
    <p:sldId id="625" r:id="rId18"/>
    <p:sldId id="626" r:id="rId19"/>
    <p:sldId id="275" r:id="rId20"/>
    <p:sldId id="276" r:id="rId21"/>
    <p:sldId id="62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604" r:id="rId35"/>
    <p:sldId id="605" r:id="rId36"/>
    <p:sldId id="606" r:id="rId37"/>
    <p:sldId id="607" r:id="rId38"/>
    <p:sldId id="609" r:id="rId39"/>
    <p:sldId id="628" r:id="rId40"/>
    <p:sldId id="325" r:id="rId41"/>
    <p:sldId id="629" r:id="rId42"/>
    <p:sldId id="333" r:id="rId43"/>
    <p:sldId id="334" r:id="rId44"/>
    <p:sldId id="335" r:id="rId45"/>
    <p:sldId id="336" r:id="rId46"/>
    <p:sldId id="337" r:id="rId47"/>
    <p:sldId id="339" r:id="rId48"/>
    <p:sldId id="630" r:id="rId49"/>
    <p:sldId id="340" r:id="rId50"/>
    <p:sldId id="341" r:id="rId51"/>
    <p:sldId id="342"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D5FC79"/>
    <a:srgbClr val="6E43CE"/>
    <a:srgbClr val="FFFFFF"/>
    <a:srgbClr val="0096FF"/>
    <a:srgbClr val="9E843B"/>
    <a:srgbClr val="DDB852"/>
    <a:srgbClr val="4F81BD"/>
    <a:srgbClr val="FF40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9"/>
    <p:restoredTop sz="82948" autoAdjust="0"/>
  </p:normalViewPr>
  <p:slideViewPr>
    <p:cSldViewPr snapToGrid="0" snapToObjects="1">
      <p:cViewPr varScale="1">
        <p:scale>
          <a:sx n="74" d="100"/>
          <a:sy n="74" d="100"/>
        </p:scale>
        <p:origin x="149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1/4/21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1/4/21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8</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9</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10</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28</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34</a:t>
            </a:fld>
            <a:endParaRPr lang="en-US" dirty="0"/>
          </a:p>
        </p:txBody>
      </p:sp>
    </p:spTree>
    <p:extLst>
      <p:ext uri="{BB962C8B-B14F-4D97-AF65-F5344CB8AC3E}">
        <p14:creationId xmlns:p14="http://schemas.microsoft.com/office/powerpoint/2010/main" val="3401189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40</a:t>
            </a:fld>
            <a:endParaRPr lang="en-US" dirty="0"/>
          </a:p>
        </p:txBody>
      </p:sp>
    </p:spTree>
    <p:extLst>
      <p:ext uri="{BB962C8B-B14F-4D97-AF65-F5344CB8AC3E}">
        <p14:creationId xmlns:p14="http://schemas.microsoft.com/office/powerpoint/2010/main" val="34933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1/4/21</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s://developers.google.com/earth-engine/datasets" TargetMode="Externa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3.wdp"/><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valleau+dsms@uw.edu"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valleau-lab.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309528"/>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252411"/>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251545"/>
            <a:ext cx="965200" cy="952500"/>
          </a:xfrm>
          <a:prstGeom prst="rect">
            <a:avLst/>
          </a:prstGeom>
        </p:spPr>
      </p:pic>
      <p:pic>
        <p:nvPicPr>
          <p:cNvPr id="5" name="Picture 4"/>
          <p:cNvPicPr>
            <a:picLocks noChangeAspect="1"/>
          </p:cNvPicPr>
          <p:nvPr/>
        </p:nvPicPr>
        <p:blipFill>
          <a:blip r:embed="rId4"/>
          <a:stretch>
            <a:fillRect/>
          </a:stretch>
        </p:blipFill>
        <p:spPr>
          <a:xfrm>
            <a:off x="7938374" y="292522"/>
            <a:ext cx="876300" cy="967282"/>
          </a:xfrm>
          <a:prstGeom prst="rect">
            <a:avLst/>
          </a:prstGeom>
        </p:spPr>
      </p:pic>
      <p:pic>
        <p:nvPicPr>
          <p:cNvPr id="9" name="Picture 8"/>
          <p:cNvPicPr>
            <a:picLocks noChangeAspect="1"/>
          </p:cNvPicPr>
          <p:nvPr/>
        </p:nvPicPr>
        <p:blipFill>
          <a:blip r:embed="rId5"/>
          <a:stretch>
            <a:fillRect/>
          </a:stretch>
        </p:blipFill>
        <p:spPr>
          <a:xfrm>
            <a:off x="4114991" y="161377"/>
            <a:ext cx="967282" cy="967282"/>
          </a:xfrm>
          <a:prstGeom prst="rect">
            <a:avLst/>
          </a:prstGeom>
        </p:spPr>
      </p:pic>
      <p:sp>
        <p:nvSpPr>
          <p:cNvPr id="10" name="TextBox 9"/>
          <p:cNvSpPr txBox="1"/>
          <p:nvPr/>
        </p:nvSpPr>
        <p:spPr>
          <a:xfrm>
            <a:off x="3429301" y="1144259"/>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862322"/>
          </a:xfrm>
          <a:prstGeom prst="rect">
            <a:avLst/>
          </a:prstGeom>
        </p:spPr>
        <p:txBody>
          <a:bodyPr>
            <a:spAutoFit/>
          </a:bodyPr>
          <a:lstStyle/>
          <a:p>
            <a:r>
              <a:rPr lang="en-US" b="1" dirty="0">
                <a:solidFill>
                  <a:schemeClr val="accent2"/>
                </a:solidFill>
                <a:latin typeface="Lato Black" panose="020F0502020204030203" pitchFamily="34" charset="0"/>
                <a:ea typeface="Lato Black" panose="020F0502020204030203" pitchFamily="34" charset="0"/>
                <a:cs typeface="Lato Black"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a:t>
            </a:r>
            <a:r>
              <a:rPr lang="en-US" dirty="0" err="1">
                <a:latin typeface="Lato" panose="020F0502020204030203" pitchFamily="34" charset="0"/>
                <a:ea typeface="Lato" panose="020F0502020204030203" pitchFamily="34" charset="0"/>
                <a:cs typeface="Lato" panose="020F0502020204030203" pitchFamily="34" charset="0"/>
              </a:rPr>
              <a:t>substract</a:t>
            </a:r>
            <a:r>
              <a:rPr lang="en-US"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Black" panose="020F0502020204030203" pitchFamily="34" charset="0"/>
                <a:ea typeface="Lato Black" panose="020F0502020204030203" pitchFamily="34" charset="0"/>
                <a:cs typeface="Lato Black" panose="020F0502020204030203" pitchFamily="34" charset="0"/>
              </a:rPr>
              <a:t>SUMMIT</a:t>
            </a:r>
            <a:r>
              <a:rPr lang="en-US" b="1" dirty="0">
                <a:latin typeface="Lato Black" panose="020F0502020204030203" pitchFamily="34" charset="0"/>
                <a:ea typeface="Lato Black" panose="020F0502020204030203" pitchFamily="34" charset="0"/>
                <a:cs typeface="Lato Black"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2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8587D-643D-A744-91FA-A9BA585D879C}"/>
              </a:ext>
            </a:extLst>
          </p:cNvPr>
          <p:cNvSpPr>
            <a:spLocks noGrp="1"/>
          </p:cNvSpPr>
          <p:nvPr>
            <p:ph idx="1"/>
          </p:nvPr>
        </p:nvSpPr>
        <p:spPr>
          <a:xfrm>
            <a:off x="457200" y="1499016"/>
            <a:ext cx="8229600" cy="5222459"/>
          </a:xfrm>
        </p:spPr>
        <p:txBody>
          <a:bodyPr/>
          <a:lstStyle/>
          <a:p>
            <a:pPr marL="0" indent="0" algn="ctr">
              <a:buNone/>
            </a:pPr>
            <a:r>
              <a:rPr lang="en-US" b="1" dirty="0"/>
              <a:t>Tracking the motion of molecules (</a:t>
            </a:r>
            <a:r>
              <a:rPr lang="en-US" b="1" dirty="0">
                <a:solidFill>
                  <a:srgbClr val="6E43CE"/>
                </a:solidFill>
              </a:rPr>
              <a:t>data points</a:t>
            </a:r>
            <a:r>
              <a:rPr lang="en-US" b="1" dirty="0"/>
              <a:t>)</a:t>
            </a:r>
          </a:p>
          <a:p>
            <a:pPr marL="0" indent="0" algn="ctr">
              <a:buNone/>
            </a:pPr>
            <a:r>
              <a:rPr lang="en-US" dirty="0"/>
              <a:t>chemistry / chemical engineering / material science </a:t>
            </a:r>
          </a:p>
        </p:txBody>
      </p:sp>
      <p:sp>
        <p:nvSpPr>
          <p:cNvPr id="6" name="object 3">
            <a:extLst>
              <a:ext uri="{FF2B5EF4-FFF2-40B4-BE49-F238E27FC236}">
                <a16:creationId xmlns:a16="http://schemas.microsoft.com/office/drawing/2014/main" id="{8BB3FDF2-6E4B-8D46-9E9B-75B5E5D1BF35}"/>
              </a:ext>
            </a:extLst>
          </p:cNvPr>
          <p:cNvSpPr txBox="1">
            <a:spLocks/>
          </p:cNvSpPr>
          <p:nvPr/>
        </p:nvSpPr>
        <p:spPr>
          <a:xfrm>
            <a:off x="1582142" y="117415"/>
            <a:ext cx="6165074" cy="1090042"/>
          </a:xfrm>
          <a:prstGeom prst="rect">
            <a:avLst/>
          </a:prstGeom>
        </p:spPr>
        <p:txBody>
          <a:bodyPr vert="horz" wrap="square" lIns="0" tIns="12700" rIns="0" bIns="0" rtlCol="0" anchor="ctr">
            <a:sp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pPr marL="12700">
              <a:spcBef>
                <a:spcPts val="100"/>
              </a:spcBef>
            </a:pPr>
            <a:r>
              <a:rPr lang="en-US" spc="-5" dirty="0"/>
              <a:t>Where does all the data come from?</a:t>
            </a:r>
            <a:endParaRPr lang="en-US" spc="-25" dirty="0"/>
          </a:p>
        </p:txBody>
      </p:sp>
      <p:pic>
        <p:nvPicPr>
          <p:cNvPr id="4" name="Picture 3">
            <a:extLst>
              <a:ext uri="{FF2B5EF4-FFF2-40B4-BE49-F238E27FC236}">
                <a16:creationId xmlns:a16="http://schemas.microsoft.com/office/drawing/2014/main" id="{7067BE7D-BA9A-6846-93C4-EECAD07097CE}"/>
              </a:ext>
            </a:extLst>
          </p:cNvPr>
          <p:cNvPicPr>
            <a:picLocks noChangeAspect="1"/>
          </p:cNvPicPr>
          <p:nvPr/>
        </p:nvPicPr>
        <p:blipFill>
          <a:blip r:embed="rId2"/>
          <a:stretch>
            <a:fillRect/>
          </a:stretch>
        </p:blipFill>
        <p:spPr>
          <a:xfrm rot="19063147" flipH="1">
            <a:off x="552672" y="3005747"/>
            <a:ext cx="975133" cy="66088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DC201E-16B2-8B46-9C71-E28071D95F9A}"/>
                  </a:ext>
                </a:extLst>
              </p:cNvPr>
              <p:cNvSpPr txBox="1"/>
              <p:nvPr/>
            </p:nvSpPr>
            <p:spPr>
              <a:xfrm>
                <a:off x="194316" y="4246347"/>
                <a:ext cx="3252865" cy="1631216"/>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water molecule</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 atoms (</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9</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a:t>
                </a:r>
                <a:r>
                  <a:rPr lang="en-US" sz="2000" b="1" dirty="0">
                    <a:latin typeface="Lato" panose="020F0502020204030203" pitchFamily="34" charset="0"/>
                    <a:ea typeface="Lato" panose="020F0502020204030203" pitchFamily="34" charset="0"/>
                    <a:cs typeface="Lato" panose="020F0502020204030203" pitchFamily="34" charset="0"/>
                  </a:rPr>
                  <a:t>3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2" name="TextBox 1">
                <a:extLst>
                  <a:ext uri="{FF2B5EF4-FFF2-40B4-BE49-F238E27FC236}">
                    <a16:creationId xmlns:a16="http://schemas.microsoft.com/office/drawing/2014/main" id="{35DC201E-16B2-8B46-9C71-E28071D95F9A}"/>
                  </a:ext>
                </a:extLst>
              </p:cNvPr>
              <p:cNvSpPr txBox="1">
                <a:spLocks noRot="1" noChangeAspect="1" noMove="1" noResize="1" noEditPoints="1" noAdjustHandles="1" noChangeArrowheads="1" noChangeShapeType="1" noTextEdit="1"/>
              </p:cNvSpPr>
              <p:nvPr/>
            </p:nvSpPr>
            <p:spPr>
              <a:xfrm>
                <a:off x="194316" y="4246347"/>
                <a:ext cx="3252865" cy="1631216"/>
              </a:xfrm>
              <a:prstGeom prst="rect">
                <a:avLst/>
              </a:prstGeom>
              <a:blipFill>
                <a:blip r:embed="rId3"/>
                <a:stretch>
                  <a:fillRect l="-1556" t="-1538" b="-5385"/>
                </a:stretch>
              </a:blipFill>
            </p:spPr>
            <p:txBody>
              <a:bodyPr/>
              <a:lstStyle/>
              <a:p>
                <a:r>
                  <a:rPr lang="en-US">
                    <a:noFill/>
                  </a:rPr>
                  <a:t> </a:t>
                </a:r>
              </a:p>
            </p:txBody>
          </p:sp>
        </mc:Fallback>
      </mc:AlternateContent>
      <p:pic>
        <p:nvPicPr>
          <p:cNvPr id="2050" name="Picture 2" descr="A glass of water can go off over night and here's why">
            <a:extLst>
              <a:ext uri="{FF2B5EF4-FFF2-40B4-BE49-F238E27FC236}">
                <a16:creationId xmlns:a16="http://schemas.microsoft.com/office/drawing/2014/main" id="{C7D94FE7-8BD3-CF42-9435-B41D74C51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765683"/>
            <a:ext cx="1502764" cy="150276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4">
            <a:extLst>
              <a:ext uri="{FF2B5EF4-FFF2-40B4-BE49-F238E27FC236}">
                <a16:creationId xmlns:a16="http://schemas.microsoft.com/office/drawing/2014/main" id="{56F7F60C-EE44-F74D-8D6C-8DFB1874BB71}"/>
              </a:ext>
            </a:extLst>
          </p:cNvPr>
          <p:cNvSpPr/>
          <p:nvPr/>
        </p:nvSpPr>
        <p:spPr>
          <a:xfrm rot="16200000">
            <a:off x="2123859" y="3094824"/>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6EE66933-3DDA-C246-B18B-633C897C050C}"/>
              </a:ext>
            </a:extLst>
          </p:cNvPr>
          <p:cNvSpPr/>
          <p:nvPr/>
        </p:nvSpPr>
        <p:spPr>
          <a:xfrm rot="16200000">
            <a:off x="4652573" y="3160053"/>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122B59-6F0C-2B44-9AFE-9D1E40F15EDC}"/>
                  </a:ext>
                </a:extLst>
              </p:cNvPr>
              <p:cNvSpPr txBox="1"/>
              <p:nvPr/>
            </p:nvSpPr>
            <p:spPr>
              <a:xfrm>
                <a:off x="3429000" y="4428439"/>
                <a:ext cx="3931170" cy="1938992"/>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glass of water</a:t>
                </a:r>
              </a:p>
              <a:p>
                <a:endParaRPr lang="en-US" sz="2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dirty="0">
                    <a:latin typeface="Lato" panose="020F0502020204030203" pitchFamily="34" charset="0"/>
                    <a:ea typeface="Lato" panose="020F0502020204030203" pitchFamily="34" charset="0"/>
                    <a:cs typeface="Lato" panose="020F0502020204030203" pitchFamily="34" charset="0"/>
                  </a:rPr>
                  <a:t> molecules </a:t>
                </a:r>
                <a14:m>
                  <m:oMath xmlns:m="http://schemas.openxmlformats.org/officeDocument/2006/math">
                    <m:r>
                      <a:rPr lang="en-US" sz="2000" i="1" dirty="0" smtClean="0">
                        <a:latin typeface="Cambria Math" panose="02040503050406030204" pitchFamily="18" charset="0"/>
                        <a:ea typeface="Lato" panose="020F0502020204030203" pitchFamily="34" charset="0"/>
                        <a:cs typeface="Lato" panose="020F0502020204030203" pitchFamily="34" charset="0"/>
                      </a:rPr>
                      <m:t>~ </m:t>
                    </m:r>
                    <m:r>
                      <m:rPr>
                        <m:nor/>
                      </m:rPr>
                      <a:rPr lang="en-US" sz="2000" i="0" dirty="0" smtClean="0">
                        <a:latin typeface="Lato" panose="020F0502020204030203" pitchFamily="34" charset="0"/>
                        <a:ea typeface="Lato" panose="020F0502020204030203" pitchFamily="34" charset="0"/>
                        <a:cs typeface="Lato" panose="020F0502020204030203" pitchFamily="34" charset="0"/>
                      </a:rPr>
                      <m:t>6</m:t>
                    </m:r>
                    <m:r>
                      <m:rPr>
                        <m:nor/>
                      </m:rPr>
                      <a:rPr lang="en-US" sz="2000" b="0" i="0" dirty="0" smtClean="0">
                        <a:latin typeface="Lato" panose="020F0502020204030203" pitchFamily="34" charset="0"/>
                        <a:ea typeface="Lato" panose="020F0502020204030203" pitchFamily="34" charset="0"/>
                        <a:cs typeface="Lato" panose="020F0502020204030203" pitchFamily="34" charset="0"/>
                      </a:rPr>
                      <m:t>⋅</m:t>
                    </m:r>
                    <m:r>
                      <m:rPr>
                        <m:nor/>
                      </m:rPr>
                      <a:rPr lang="en-US" sz="2000" i="0" dirty="0" smtClean="0">
                        <a:latin typeface="Lato" panose="020F0502020204030203" pitchFamily="34" charset="0"/>
                        <a:ea typeface="Lato" panose="020F0502020204030203" pitchFamily="34" charset="0"/>
                        <a:cs typeface="Lato" panose="020F0502020204030203" pitchFamily="34" charset="0"/>
                      </a:rPr>
                      <m:t>10</m:t>
                    </m:r>
                    <m:r>
                      <m:rPr>
                        <m:nor/>
                      </m:rPr>
                      <a:rPr lang="en-US" sz="2000" i="0" baseline="30000" dirty="0" smtClean="0">
                        <a:latin typeface="Lato" panose="020F0502020204030203" pitchFamily="34" charset="0"/>
                        <a:ea typeface="Lato" panose="020F0502020204030203" pitchFamily="34" charset="0"/>
                        <a:cs typeface="Lato" panose="020F0502020204030203" pitchFamily="34" charset="0"/>
                      </a:rPr>
                      <m:t>23</m:t>
                    </m:r>
                  </m:oMath>
                </a14:m>
                <a:endParaRPr lang="en-US" sz="2000" baseline="30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i="1" baseline="-25000" dirty="0">
                    <a:latin typeface="Lato" panose="020F0502020204030203" pitchFamily="34" charset="0"/>
                    <a:ea typeface="Lato" panose="020F0502020204030203" pitchFamily="34" charset="0"/>
                    <a:cs typeface="Lato" panose="020F0502020204030203" pitchFamily="34" charset="0"/>
                  </a:rPr>
                  <a:t>atoms</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a:t>
                </a: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i="1" baseline="-25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18</a:t>
                </a:r>
                <a14:m>
                  <m:oMath xmlns:m="http://schemas.openxmlformats.org/officeDocument/2006/math">
                    <m:r>
                      <m:rPr>
                        <m:nor/>
                      </m:rPr>
                      <a:rPr lang="en-US" sz="2000" b="1" dirty="0">
                        <a:latin typeface="Lato" panose="020F0502020204030203" pitchFamily="34" charset="0"/>
                        <a:ea typeface="Lato" panose="020F0502020204030203" pitchFamily="34" charset="0"/>
                        <a:cs typeface="Lato" panose="020F0502020204030203" pitchFamily="34" charset="0"/>
                      </a:rPr>
                      <m:t>⋅10</m:t>
                    </m:r>
                    <m:r>
                      <m:rPr>
                        <m:nor/>
                      </m:rPr>
                      <a:rPr lang="en-US" sz="2000" b="1" baseline="30000" dirty="0">
                        <a:latin typeface="Lato" panose="020F0502020204030203" pitchFamily="34" charset="0"/>
                        <a:ea typeface="Lato" panose="020F0502020204030203" pitchFamily="34" charset="0"/>
                        <a:cs typeface="Lato" panose="020F0502020204030203" pitchFamily="34" charset="0"/>
                      </a:rPr>
                      <m:t>23</m:t>
                    </m:r>
                  </m:oMath>
                </a14:m>
                <a:r>
                  <a:rPr lang="en-US" sz="2000" b="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9" name="TextBox 8">
                <a:extLst>
                  <a:ext uri="{FF2B5EF4-FFF2-40B4-BE49-F238E27FC236}">
                    <a16:creationId xmlns:a16="http://schemas.microsoft.com/office/drawing/2014/main" id="{1D122B59-6F0C-2B44-9AFE-9D1E40F15EDC}"/>
                  </a:ext>
                </a:extLst>
              </p:cNvPr>
              <p:cNvSpPr txBox="1">
                <a:spLocks noRot="1" noChangeAspect="1" noMove="1" noResize="1" noEditPoints="1" noAdjustHandles="1" noChangeArrowheads="1" noChangeShapeType="1" noTextEdit="1"/>
              </p:cNvSpPr>
              <p:nvPr/>
            </p:nvSpPr>
            <p:spPr>
              <a:xfrm>
                <a:off x="3429000" y="4428439"/>
                <a:ext cx="3931170" cy="1938992"/>
              </a:xfrm>
              <a:prstGeom prst="rect">
                <a:avLst/>
              </a:prstGeom>
              <a:blipFill>
                <a:blip r:embed="rId5"/>
                <a:stretch>
                  <a:fillRect l="-1608" t="-1307" b="-45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AE9A809-D43B-4C41-A3C8-CF8B951C54EE}"/>
              </a:ext>
            </a:extLst>
          </p:cNvPr>
          <p:cNvPicPr>
            <a:picLocks noChangeAspect="1"/>
          </p:cNvPicPr>
          <p:nvPr/>
        </p:nvPicPr>
        <p:blipFill>
          <a:blip r:embed="rId6"/>
          <a:stretch>
            <a:fillRect/>
          </a:stretch>
        </p:blipFill>
        <p:spPr>
          <a:xfrm>
            <a:off x="5977591" y="2628852"/>
            <a:ext cx="3010447" cy="2181557"/>
          </a:xfrm>
          <a:prstGeom prst="rect">
            <a:avLst/>
          </a:prstGeom>
        </p:spPr>
      </p:pic>
      <p:sp>
        <p:nvSpPr>
          <p:cNvPr id="11" name="TextBox 10">
            <a:extLst>
              <a:ext uri="{FF2B5EF4-FFF2-40B4-BE49-F238E27FC236}">
                <a16:creationId xmlns:a16="http://schemas.microsoft.com/office/drawing/2014/main" id="{229BFAA5-BEBB-3D4B-B911-9E160F332BF4}"/>
              </a:ext>
            </a:extLst>
          </p:cNvPr>
          <p:cNvSpPr txBox="1"/>
          <p:nvPr/>
        </p:nvSpPr>
        <p:spPr>
          <a:xfrm>
            <a:off x="6300017" y="3271719"/>
            <a:ext cx="2654894" cy="646331"/>
          </a:xfrm>
          <a:prstGeom prst="rect">
            <a:avLst/>
          </a:prstGeom>
          <a:solidFill>
            <a:srgbClr val="FFFFFF">
              <a:alpha val="78431"/>
            </a:srgbClr>
          </a:solidFill>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Many positions!!! (data!)</a:t>
            </a:r>
          </a:p>
          <a:p>
            <a:pPr algn="ctr"/>
            <a:r>
              <a:rPr lang="en-US" b="1" dirty="0">
                <a:latin typeface="Lato" panose="020F0502020204030203" pitchFamily="34" charset="0"/>
                <a:ea typeface="Lato" panose="020F0502020204030203" pitchFamily="34" charset="0"/>
                <a:cs typeface="Lato" panose="020F0502020204030203" pitchFamily="34" charset="0"/>
              </a:rPr>
              <a:t>X  Y  Z</a:t>
            </a:r>
          </a:p>
        </p:txBody>
      </p:sp>
      <p:sp>
        <p:nvSpPr>
          <p:cNvPr id="13" name="Triangle 12">
            <a:extLst>
              <a:ext uri="{FF2B5EF4-FFF2-40B4-BE49-F238E27FC236}">
                <a16:creationId xmlns:a16="http://schemas.microsoft.com/office/drawing/2014/main" id="{B618D192-AF7D-A740-8E45-D2DED017E304}"/>
              </a:ext>
            </a:extLst>
          </p:cNvPr>
          <p:cNvSpPr/>
          <p:nvPr/>
        </p:nvSpPr>
        <p:spPr>
          <a:xfrm rot="10800000">
            <a:off x="7261878" y="4860248"/>
            <a:ext cx="1558978" cy="220306"/>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4" descr="Image result for PowerEdge T640">
            <a:extLst>
              <a:ext uri="{FF2B5EF4-FFF2-40B4-BE49-F238E27FC236}">
                <a16:creationId xmlns:a16="http://schemas.microsoft.com/office/drawing/2014/main" id="{2B965D0C-500B-384C-9D24-C28D8A77523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66406" y="5358984"/>
            <a:ext cx="1349922" cy="132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73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E240-14C6-784B-8779-684A2C5DE739}"/>
              </a:ext>
            </a:extLst>
          </p:cNvPr>
          <p:cNvSpPr>
            <a:spLocks noGrp="1"/>
          </p:cNvSpPr>
          <p:nvPr>
            <p:ph type="title"/>
          </p:nvPr>
        </p:nvSpPr>
        <p:spPr/>
        <p:txBody>
          <a:bodyPr>
            <a:normAutofit fontScale="90000"/>
          </a:bodyPr>
          <a:lstStyle/>
          <a:p>
            <a:r>
              <a:rPr lang="en-US" dirty="0"/>
              <a:t>Where does all the data </a:t>
            </a:r>
            <a:br>
              <a:rPr lang="en-US" dirty="0"/>
            </a:br>
            <a:r>
              <a:rPr lang="en-US" dirty="0"/>
              <a:t>come from?</a:t>
            </a:r>
          </a:p>
        </p:txBody>
      </p:sp>
      <p:sp>
        <p:nvSpPr>
          <p:cNvPr id="3" name="Content Placeholder 2">
            <a:extLst>
              <a:ext uri="{FF2B5EF4-FFF2-40B4-BE49-F238E27FC236}">
                <a16:creationId xmlns:a16="http://schemas.microsoft.com/office/drawing/2014/main" id="{75367967-C38D-9E47-BB16-2D7A852591A8}"/>
              </a:ext>
            </a:extLst>
          </p:cNvPr>
          <p:cNvSpPr>
            <a:spLocks noGrp="1"/>
          </p:cNvSpPr>
          <p:nvPr>
            <p:ph idx="1"/>
          </p:nvPr>
        </p:nvSpPr>
        <p:spPr/>
        <p:txBody>
          <a:bodyPr/>
          <a:lstStyle/>
          <a:p>
            <a:pPr marL="0" indent="0" algn="ctr">
              <a:buNone/>
            </a:pPr>
            <a:r>
              <a:rPr lang="en-US" dirty="0"/>
              <a:t>Satellite </a:t>
            </a:r>
            <a:r>
              <a:rPr lang="en-US" b="1" dirty="0"/>
              <a:t>images</a:t>
            </a:r>
            <a:r>
              <a:rPr lang="en-US" dirty="0"/>
              <a:t> / Measurements (</a:t>
            </a:r>
            <a:r>
              <a:rPr lang="en-US" b="1" dirty="0">
                <a:solidFill>
                  <a:srgbClr val="6E43CE"/>
                </a:solidFill>
              </a:rPr>
              <a:t>images</a:t>
            </a:r>
            <a:r>
              <a:rPr lang="en-US" dirty="0"/>
              <a:t>)</a:t>
            </a:r>
          </a:p>
          <a:p>
            <a:pPr marL="0" indent="0" algn="ctr">
              <a:buNone/>
            </a:pPr>
            <a:r>
              <a:rPr lang="en-US" dirty="0"/>
              <a:t>See e.g. 40 years of data made available here</a:t>
            </a:r>
          </a:p>
          <a:p>
            <a:pPr marL="0" indent="0" algn="ctr">
              <a:buNone/>
            </a:pPr>
            <a:r>
              <a:rPr lang="en-US" dirty="0"/>
              <a:t> </a:t>
            </a:r>
            <a:r>
              <a:rPr lang="en-US" dirty="0">
                <a:hlinkClick r:id="rId2"/>
              </a:rPr>
              <a:t>https://developers.google.com/earth-engine/datasets </a:t>
            </a:r>
            <a:endParaRPr lang="en-US" dirty="0"/>
          </a:p>
        </p:txBody>
      </p:sp>
      <p:sp>
        <p:nvSpPr>
          <p:cNvPr id="4" name="TextBox 3">
            <a:extLst>
              <a:ext uri="{FF2B5EF4-FFF2-40B4-BE49-F238E27FC236}">
                <a16:creationId xmlns:a16="http://schemas.microsoft.com/office/drawing/2014/main" id="{6F5E6867-3119-7449-8645-203276B54339}"/>
              </a:ext>
            </a:extLst>
          </p:cNvPr>
          <p:cNvSpPr txBox="1"/>
          <p:nvPr/>
        </p:nvSpPr>
        <p:spPr>
          <a:xfrm>
            <a:off x="1207306" y="5828096"/>
            <a:ext cx="2289409"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Earth temperature</a:t>
            </a:r>
          </a:p>
        </p:txBody>
      </p:sp>
      <p:pic>
        <p:nvPicPr>
          <p:cNvPr id="3078" name="Picture 6">
            <a:extLst>
              <a:ext uri="{FF2B5EF4-FFF2-40B4-BE49-F238E27FC236}">
                <a16:creationId xmlns:a16="http://schemas.microsoft.com/office/drawing/2014/main" id="{F9F720C5-8947-4247-AD4E-6A03893A0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15" y="3296327"/>
            <a:ext cx="4223192" cy="23770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6AEE18-C8E1-E94F-994B-1A9D3043C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205" y="3296327"/>
            <a:ext cx="4225874" cy="23770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4986D6-2EF3-3F46-9829-102E95FDA97B}"/>
              </a:ext>
            </a:extLst>
          </p:cNvPr>
          <p:cNvSpPr txBox="1"/>
          <p:nvPr/>
        </p:nvSpPr>
        <p:spPr>
          <a:xfrm>
            <a:off x="5863653" y="5828096"/>
            <a:ext cx="2372765"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Night time imagery</a:t>
            </a:r>
          </a:p>
        </p:txBody>
      </p:sp>
      <p:sp>
        <p:nvSpPr>
          <p:cNvPr id="5" name="TextBox 4">
            <a:extLst>
              <a:ext uri="{FF2B5EF4-FFF2-40B4-BE49-F238E27FC236}">
                <a16:creationId xmlns:a16="http://schemas.microsoft.com/office/drawing/2014/main" id="{5F19AFD1-A163-D944-95D5-ADA34913C8DE}"/>
              </a:ext>
            </a:extLst>
          </p:cNvPr>
          <p:cNvSpPr txBox="1"/>
          <p:nvPr/>
        </p:nvSpPr>
        <p:spPr>
          <a:xfrm>
            <a:off x="415632" y="6270301"/>
            <a:ext cx="8608447" cy="400110"/>
          </a:xfrm>
          <a:prstGeom prst="rect">
            <a:avLst/>
          </a:prstGeom>
          <a:noFill/>
        </p:spPr>
        <p:txBody>
          <a:bodyPr wrap="non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Each image and data point occupies space “bytes” in a computer’s memory!</a:t>
            </a:r>
          </a:p>
        </p:txBody>
      </p:sp>
    </p:spTree>
    <p:extLst>
      <p:ext uri="{BB962C8B-B14F-4D97-AF65-F5344CB8AC3E}">
        <p14:creationId xmlns:p14="http://schemas.microsoft.com/office/powerpoint/2010/main" val="1484812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lstStyle/>
          <a:p>
            <a:pPr marL="0" indent="0">
              <a:buNone/>
            </a:pPr>
            <a:r>
              <a:rPr lang="en-US" dirty="0"/>
              <a:t>One double precision number (16 significant figures) needs 64 bits – 8 bytes</a:t>
            </a:r>
          </a:p>
          <a:p>
            <a:pPr marL="0" indent="0">
              <a:buNone/>
            </a:pPr>
            <a:endParaRPr lang="en-US" dirty="0"/>
          </a:p>
          <a:p>
            <a:pPr marL="0" indent="0">
              <a:buNone/>
            </a:pPr>
            <a:r>
              <a:rPr lang="en-US" sz="2200" dirty="0"/>
              <a:t>3.141592653589793115997963468544185161590576171875</a:t>
            </a:r>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565787"/>
            <a:ext cx="8799226" cy="17781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rry Apple Pie Recipe | Land O'Lakes">
            <a:extLst>
              <a:ext uri="{FF2B5EF4-FFF2-40B4-BE49-F238E27FC236}">
                <a16:creationId xmlns:a16="http://schemas.microsoft.com/office/drawing/2014/main" id="{718286C0-D043-4F42-9260-0219945FE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55" y="4939213"/>
            <a:ext cx="2259278" cy="1724091"/>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40F2266F-5A08-2446-9B0C-779659BAA161}"/>
              </a:ext>
            </a:extLst>
          </p:cNvPr>
          <p:cNvSpPr/>
          <p:nvPr/>
        </p:nvSpPr>
        <p:spPr>
          <a:xfrm>
            <a:off x="4991725" y="5553928"/>
            <a:ext cx="959370" cy="449705"/>
          </a:xfrm>
          <a:prstGeom prst="lef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86914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5400" b="0" i="1" smtClean="0">
                          <a:solidFill>
                            <a:schemeClr val="tx1">
                              <a:lumMod val="75000"/>
                              <a:lumOff val="25000"/>
                            </a:schemeClr>
                          </a:solidFill>
                          <a:latin typeface="Cambria Math" panose="02040503050406030204" pitchFamily="18" charset="0"/>
                        </a:rPr>
                        <m:t>π</m:t>
                      </m:r>
                    </m:oMath>
                  </m:oMathPara>
                </a14:m>
                <a:endParaRPr lang="en-US" sz="5400" b="0" dirty="0">
                  <a:solidFill>
                    <a:schemeClr val="tx1">
                      <a:lumMod val="75000"/>
                      <a:lumOff val="25000"/>
                    </a:schemeClr>
                  </a:solidFill>
                </a:endParaRPr>
              </a:p>
              <a:p>
                <a:endParaRPr lang="en-US" dirty="0"/>
              </a:p>
            </p:txBody>
          </p:sp>
        </mc:Choice>
        <mc:Fallback xmlns="">
          <p:sp>
            <p:nvSpPr>
              <p:cNvPr id="5" name="TextBox 4">
                <a:extLst>
                  <a:ext uri="{FF2B5EF4-FFF2-40B4-BE49-F238E27FC236}">
                    <a16:creationId xmlns:a16="http://schemas.microsoft.com/office/drawing/2014/main" id="{9FBE3CCD-E55D-AA41-A4C4-628AFF5FB661}"/>
                  </a:ext>
                </a:extLst>
              </p:cNvPr>
              <p:cNvSpPr txBox="1">
                <a:spLocks noRot="1" noChangeAspect="1" noMove="1" noResize="1" noEditPoints="1" noAdjustHandles="1" noChangeArrowheads="1" noChangeShapeType="1" noTextEdit="1"/>
              </p:cNvSpPr>
              <p:nvPr/>
            </p:nvSpPr>
            <p:spPr>
              <a:xfrm>
                <a:off x="6120939" y="5216255"/>
                <a:ext cx="869149" cy="12003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4443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804C-65D7-1B48-A9A3-25E27051061A}"/>
              </a:ext>
            </a:extLst>
          </p:cNvPr>
          <p:cNvSpPr>
            <a:spLocks noGrp="1"/>
          </p:cNvSpPr>
          <p:nvPr>
            <p:ph type="title"/>
          </p:nvPr>
        </p:nvSpPr>
        <p:spPr/>
        <p:txBody>
          <a:bodyPr/>
          <a:lstStyle/>
          <a:p>
            <a:r>
              <a:rPr lang="en-US" dirty="0"/>
              <a:t>Ok so for N</a:t>
            </a:r>
            <a:r>
              <a:rPr lang="en-US" baseline="-25000" dirty="0"/>
              <a:t>av</a:t>
            </a:r>
            <a:r>
              <a:rPr lang="en-US" dirty="0"/>
              <a:t> molecules????</a:t>
            </a:r>
          </a:p>
        </p:txBody>
      </p:sp>
      <p:sp>
        <p:nvSpPr>
          <p:cNvPr id="3" name="Content Placeholder 2">
            <a:extLst>
              <a:ext uri="{FF2B5EF4-FFF2-40B4-BE49-F238E27FC236}">
                <a16:creationId xmlns:a16="http://schemas.microsoft.com/office/drawing/2014/main" id="{F05A9602-0765-864E-8B8B-D16998167EA3}"/>
              </a:ext>
            </a:extLst>
          </p:cNvPr>
          <p:cNvSpPr>
            <a:spLocks noGrp="1"/>
          </p:cNvSpPr>
          <p:nvPr>
            <p:ph idx="1"/>
          </p:nvPr>
        </p:nvSpPr>
        <p:spPr/>
        <p:txBody>
          <a:bodyPr/>
          <a:lstStyle/>
          <a:p>
            <a:pPr marL="0" indent="0" algn="ctr">
              <a:buNone/>
            </a:pPr>
            <a:r>
              <a:rPr lang="en-US" dirty="0"/>
              <a:t>We just need 18E+23 numbers to be stored so ….</a:t>
            </a:r>
          </a:p>
          <a:p>
            <a:pPr marL="0" indent="0" algn="ctr">
              <a:buNone/>
            </a:pPr>
            <a:endParaRPr lang="en-US" dirty="0"/>
          </a:p>
          <a:p>
            <a:pPr marL="0" indent="0">
              <a:buNone/>
            </a:pPr>
            <a:r>
              <a:rPr lang="en-US" sz="3200" b="1" dirty="0">
                <a:solidFill>
                  <a:schemeClr val="accent6">
                    <a:lumMod val="75000"/>
                  </a:schemeClr>
                </a:solidFill>
              </a:rPr>
              <a:t>14400000000000 Terabytes</a:t>
            </a:r>
          </a:p>
          <a:p>
            <a:pPr marL="0" indent="0">
              <a:buNone/>
            </a:pPr>
            <a:endParaRPr lang="en-US" sz="1200" b="1" dirty="0"/>
          </a:p>
          <a:p>
            <a:pPr marL="0" indent="0">
              <a:buNone/>
            </a:pPr>
            <a:r>
              <a:rPr lang="en-US" dirty="0"/>
              <a:t>Even for a single protein we need to</a:t>
            </a:r>
          </a:p>
          <a:p>
            <a:pPr marL="0" indent="0">
              <a:buNone/>
            </a:pPr>
            <a:r>
              <a:rPr lang="en-US" dirty="0"/>
              <a:t>store a lot of data e.g. lactose permease</a:t>
            </a:r>
          </a:p>
          <a:p>
            <a:pPr marL="0" indent="0">
              <a:buNone/>
            </a:pPr>
            <a:r>
              <a:rPr lang="en-US" dirty="0"/>
              <a:t>1PV6 – 6580 atoms – </a:t>
            </a:r>
            <a:r>
              <a:rPr lang="en-US" b="1" dirty="0"/>
              <a:t>138 kilobytes KB</a:t>
            </a:r>
          </a:p>
          <a:p>
            <a:pPr marL="0" indent="0" algn="ctr">
              <a:buNone/>
            </a:pPr>
            <a:endParaRPr lang="en-US" dirty="0"/>
          </a:p>
          <a:p>
            <a:pPr marL="0" indent="0" algn="ctr">
              <a:buNone/>
            </a:pPr>
            <a:endParaRPr lang="en-US" dirty="0"/>
          </a:p>
        </p:txBody>
      </p:sp>
      <p:pic>
        <p:nvPicPr>
          <p:cNvPr id="5126" name="Picture 6">
            <a:extLst>
              <a:ext uri="{FF2B5EF4-FFF2-40B4-BE49-F238E27FC236}">
                <a16:creationId xmlns:a16="http://schemas.microsoft.com/office/drawing/2014/main" id="{7635DDC9-C4A5-1244-A7FF-1658A8787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898" y="2737142"/>
            <a:ext cx="2661332" cy="363367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5EFF40C-FDEB-9F4E-B343-1690439BAFE9}"/>
              </a:ext>
            </a:extLst>
          </p:cNvPr>
          <p:cNvPicPr>
            <a:picLocks noChangeAspect="1" noChangeArrowheads="1"/>
          </p:cNvPicPr>
          <p:nvPr/>
        </p:nvPicPr>
        <p:blipFill rotWithShape="1">
          <a:blip r:embed="rId3">
            <a:clrChange>
              <a:clrFrom>
                <a:srgbClr val="FCFCFC"/>
              </a:clrFrom>
              <a:clrTo>
                <a:srgbClr val="FCFCFC">
                  <a:alpha val="0"/>
                </a:srgbClr>
              </a:clrTo>
            </a:clrChange>
            <a:extLst>
              <a:ext uri="{28A0092B-C50C-407E-A947-70E740481C1C}">
                <a14:useLocalDpi xmlns:a14="http://schemas.microsoft.com/office/drawing/2010/main" val="0"/>
              </a:ext>
            </a:extLst>
          </a:blip>
          <a:srcRect/>
          <a:stretch/>
        </p:blipFill>
        <p:spPr bwMode="auto">
          <a:xfrm>
            <a:off x="231770" y="4517438"/>
            <a:ext cx="2661332" cy="266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26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a:bodyPr>
          <a:lstStyle/>
          <a:p>
            <a:pPr marL="0" indent="0">
              <a:buNone/>
            </a:pPr>
            <a:r>
              <a:rPr lang="en-US" dirty="0"/>
              <a:t>Now we want to </a:t>
            </a:r>
            <a:r>
              <a:rPr lang="en-US" b="1" dirty="0"/>
              <a:t>model</a:t>
            </a:r>
            <a:r>
              <a:rPr lang="en-US" dirty="0"/>
              <a:t> or </a:t>
            </a:r>
            <a:r>
              <a:rPr lang="en-US" b="1" dirty="0"/>
              <a:t>visualize</a:t>
            </a:r>
            <a:r>
              <a:rPr lang="en-US" dirty="0"/>
              <a:t> our data</a:t>
            </a:r>
          </a:p>
          <a:p>
            <a:pPr marL="0" indent="0">
              <a:buNone/>
            </a:pPr>
            <a:endParaRPr lang="en-US" dirty="0"/>
          </a:p>
          <a:p>
            <a:pPr marL="0" indent="0">
              <a:buNone/>
            </a:pPr>
            <a:endParaRPr lang="en-US" dirty="0"/>
          </a:p>
          <a:p>
            <a:pPr marL="0" indent="0">
              <a:buNone/>
            </a:pPr>
            <a:endParaRPr lang="en-US" dirty="0"/>
          </a:p>
          <a:p>
            <a:pPr marL="0" indent="0">
              <a:buNone/>
            </a:pPr>
            <a:endParaRPr lang="en-US" sz="1100" dirty="0"/>
          </a:p>
          <a:p>
            <a:r>
              <a:rPr lang="en-US" b="1" dirty="0"/>
              <a:t>Modeling data </a:t>
            </a:r>
            <a:r>
              <a:rPr lang="en-US" dirty="0"/>
              <a:t>– load data in e.g. lists, vectors, matrices and apply mathematical operations / functions on the data such as sums, products etc.</a:t>
            </a:r>
          </a:p>
          <a:p>
            <a:endParaRPr lang="en-US" sz="1000" dirty="0"/>
          </a:p>
          <a:p>
            <a:r>
              <a:rPr lang="en-US" b="1" dirty="0"/>
              <a:t>Visualizing data</a:t>
            </a:r>
            <a:r>
              <a:rPr lang="en-US" dirty="0"/>
              <a:t> – load data in e.g. lists, vectors, matrices and convert it into a graphical representation</a:t>
            </a:r>
          </a:p>
          <a:p>
            <a:endParaRPr lang="en-US" sz="200" b="1" dirty="0"/>
          </a:p>
          <a:p>
            <a:r>
              <a:rPr lang="en-US" dirty="0"/>
              <a:t>When we load data, it is stored in </a:t>
            </a:r>
            <a:r>
              <a:rPr lang="en-US" b="1" dirty="0"/>
              <a:t>random access memory RAM </a:t>
            </a:r>
            <a:r>
              <a:rPr lang="en-US" dirty="0"/>
              <a:t>– the larger the dataset the more memory we need.</a:t>
            </a:r>
            <a:endParaRPr lang="en-US" b="1" dirty="0"/>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913944" y="2163905"/>
            <a:ext cx="862300" cy="882315"/>
          </a:xfrm>
          <a:prstGeom prst="rect">
            <a:avLst/>
          </a:prstGeom>
          <a:noFill/>
        </p:spPr>
      </p:pic>
      <p:pic>
        <p:nvPicPr>
          <p:cNvPr id="6" name="Picture 5" descr="nn.png">
            <a:extLst>
              <a:ext uri="{FF2B5EF4-FFF2-40B4-BE49-F238E27FC236}">
                <a16:creationId xmlns:a16="http://schemas.microsoft.com/office/drawing/2014/main" id="{BA4719C7-16E9-B445-B674-3503352EA33D}"/>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36434" y="2687272"/>
            <a:ext cx="2105122" cy="2001116"/>
          </a:xfrm>
          <a:prstGeom prst="rect">
            <a:avLst/>
          </a:prstGeom>
        </p:spPr>
      </p:pic>
      <p:sp>
        <p:nvSpPr>
          <p:cNvPr id="7" name="Triangle 6">
            <a:extLst>
              <a:ext uri="{FF2B5EF4-FFF2-40B4-BE49-F238E27FC236}">
                <a16:creationId xmlns:a16="http://schemas.microsoft.com/office/drawing/2014/main" id="{787D6495-894D-F848-9EBA-B1FE231FAE8C}"/>
              </a:ext>
            </a:extLst>
          </p:cNvPr>
          <p:cNvSpPr/>
          <p:nvPr/>
        </p:nvSpPr>
        <p:spPr>
          <a:xfrm rot="5400000">
            <a:off x="2626944" y="2573503"/>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B3A791D-53E9-B04F-9290-BA69C39C8BFF}"/>
              </a:ext>
            </a:extLst>
          </p:cNvPr>
          <p:cNvSpPr/>
          <p:nvPr/>
        </p:nvSpPr>
        <p:spPr>
          <a:xfrm>
            <a:off x="3369322" y="2212920"/>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COMPUTER + 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4996406" y="2545165"/>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10;&#10;Description automatically generated">
            <a:extLst>
              <a:ext uri="{FF2B5EF4-FFF2-40B4-BE49-F238E27FC236}">
                <a16:creationId xmlns:a16="http://schemas.microsoft.com/office/drawing/2014/main" id="{30DA8275-5EAC-0248-8820-E1685D4D0278}"/>
              </a:ext>
            </a:extLst>
          </p:cNvPr>
          <p:cNvPicPr>
            <a:picLocks noChangeAspect="1"/>
          </p:cNvPicPr>
          <p:nvPr/>
        </p:nvPicPr>
        <p:blipFill>
          <a:blip r:embed="rId6"/>
          <a:stretch>
            <a:fillRect/>
          </a:stretch>
        </p:blipFill>
        <p:spPr>
          <a:xfrm>
            <a:off x="5783160" y="2025331"/>
            <a:ext cx="1446896" cy="1472550"/>
          </a:xfrm>
          <a:prstGeom prst="rect">
            <a:avLst/>
          </a:prstGeom>
        </p:spPr>
      </p:pic>
    </p:spTree>
    <p:extLst>
      <p:ext uri="{BB962C8B-B14F-4D97-AF65-F5344CB8AC3E}">
        <p14:creationId xmlns:p14="http://schemas.microsoft.com/office/powerpoint/2010/main" val="336602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752"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Evaluating models, extracting properties from/using large dataset is </a:t>
            </a:r>
            <a:r>
              <a:rPr lang="en-US" b="1" dirty="0">
                <a:solidFill>
                  <a:schemeClr val="accent6">
                    <a:lumMod val="75000"/>
                  </a:schemeClr>
                </a:solidFill>
              </a:rPr>
              <a:t>computationally demanding: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Cure to COVID 19 / drug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404925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5971-D2C0-C94D-930E-DFE00A91DE40}"/>
              </a:ext>
            </a:extLst>
          </p:cNvPr>
          <p:cNvSpPr>
            <a:spLocks noGrp="1"/>
          </p:cNvSpPr>
          <p:nvPr>
            <p:ph type="title"/>
          </p:nvPr>
        </p:nvSpPr>
        <p:spPr/>
        <p:txBody>
          <a:bodyPr/>
          <a:lstStyle/>
          <a:p>
            <a:r>
              <a:rPr lang="en-US" dirty="0"/>
              <a:t>Accelerating search &amp; modeling?</a:t>
            </a:r>
          </a:p>
        </p:txBody>
      </p:sp>
      <p:sp>
        <p:nvSpPr>
          <p:cNvPr id="3" name="Content Placeholder 2">
            <a:extLst>
              <a:ext uri="{FF2B5EF4-FFF2-40B4-BE49-F238E27FC236}">
                <a16:creationId xmlns:a16="http://schemas.microsoft.com/office/drawing/2014/main" id="{A2EDFA0D-D198-C54D-8B93-CC6859AC38AE}"/>
              </a:ext>
            </a:extLst>
          </p:cNvPr>
          <p:cNvSpPr>
            <a:spLocks noGrp="1"/>
          </p:cNvSpPr>
          <p:nvPr>
            <p:ph idx="1"/>
          </p:nvPr>
        </p:nvSpPr>
        <p:spPr/>
        <p:txBody>
          <a:bodyPr/>
          <a:lstStyle/>
          <a:p>
            <a:pPr marL="0" indent="0" algn="ctr">
              <a:buNone/>
            </a:pPr>
            <a:r>
              <a:rPr lang="en-US" dirty="0"/>
              <a:t>How can we </a:t>
            </a:r>
            <a:r>
              <a:rPr lang="en-US" b="1" dirty="0"/>
              <a:t>rapidly and accurately </a:t>
            </a:r>
            <a:r>
              <a:rPr lang="en-US" dirty="0"/>
              <a:t>analyze large sets to extract / model what is of interest?</a:t>
            </a:r>
          </a:p>
        </p:txBody>
      </p:sp>
      <p:pic>
        <p:nvPicPr>
          <p:cNvPr id="2050" name="Picture 2" descr="A Needle in a Haystack: This Company Helps Businesses Find the AI Solution  that's Right for Them -The Sociable">
            <a:extLst>
              <a:ext uri="{FF2B5EF4-FFF2-40B4-BE49-F238E27FC236}">
                <a16:creationId xmlns:a16="http://schemas.microsoft.com/office/drawing/2014/main" id="{6E22D32D-DA90-B64B-B88D-9D9A6D08A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84" y="2618941"/>
            <a:ext cx="4203032" cy="3147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9AC3C9-EDA5-8741-B408-08B6C123460E}"/>
              </a:ext>
            </a:extLst>
          </p:cNvPr>
          <p:cNvSpPr txBox="1"/>
          <p:nvPr/>
        </p:nvSpPr>
        <p:spPr>
          <a:xfrm>
            <a:off x="3350735" y="3904476"/>
            <a:ext cx="2763371" cy="1692771"/>
          </a:xfrm>
          <a:prstGeom prst="rect">
            <a:avLst/>
          </a:prstGeom>
          <a:solidFill>
            <a:srgbClr val="212121">
              <a:alpha val="62353"/>
            </a:srgbClr>
          </a:solidFill>
        </p:spPr>
        <p:txBody>
          <a:bodyPr wrap="square" rtlCol="0">
            <a:spAutoFit/>
          </a:bodyPr>
          <a:lstStyle/>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Data Science</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 &amp; </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Software Engineering</a:t>
            </a:r>
          </a:p>
        </p:txBody>
      </p:sp>
    </p:spTree>
    <p:extLst>
      <p:ext uri="{BB962C8B-B14F-4D97-AF65-F5344CB8AC3E}">
        <p14:creationId xmlns:p14="http://schemas.microsoft.com/office/powerpoint/2010/main" val="22726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Not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computational mindset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Heavy" panose="020F0502020204030203" pitchFamily="34" charset="0"/>
                <a:ea typeface="Lato Heavy" panose="020F0502020204030203" pitchFamily="34" charset="0"/>
                <a:cs typeface="Lato Heavy"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Heavy" panose="020F0502020204030203" pitchFamily="34" charset="0"/>
                <a:ea typeface="Lato Heavy" panose="020F0502020204030203" pitchFamily="34" charset="0"/>
                <a:cs typeface="Lato Heavy" panose="020F0502020204030203" pitchFamily="34" charset="0"/>
              </a:rPr>
              <a:t>Databases</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b="1" spc="-5"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endParaRPr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2775383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457200" y="1477889"/>
            <a:ext cx="7838440" cy="97590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15" dirty="0">
                <a:latin typeface="Lato" panose="020F0502020204030203" pitchFamily="34" charset="0"/>
                <a:ea typeface="Lato" panose="020F0502020204030203" pitchFamily="34" charset="0"/>
                <a:cs typeface="Lato" panose="020F0502020204030203" pitchFamily="34" charset="0"/>
              </a:rPr>
              <a:t>Regression</a:t>
            </a:r>
            <a:r>
              <a:rPr lang="en-US" sz="2800" b="1" dirty="0">
                <a:latin typeface="Lato" panose="020F0502020204030203" pitchFamily="34" charset="0"/>
                <a:ea typeface="Lato" panose="020F0502020204030203" pitchFamily="34" charset="0"/>
                <a:cs typeface="Lato" panose="020F0502020204030203" pitchFamily="34" charset="0"/>
              </a:rPr>
              <a:t>: </a:t>
            </a:r>
            <a:r>
              <a:rPr sz="2800" spc="-10" dirty="0">
                <a:latin typeface="Lato" panose="020F0502020204030203" pitchFamily="34" charset="0"/>
                <a:ea typeface="Lato" panose="020F0502020204030203" pitchFamily="34" charset="0"/>
                <a:cs typeface="Lato" panose="020F0502020204030203" pitchFamily="34" charset="0"/>
              </a:rPr>
              <a:t>Predict </a:t>
            </a:r>
            <a:r>
              <a:rPr sz="2800" dirty="0">
                <a:latin typeface="Lato" panose="020F0502020204030203" pitchFamily="34" charset="0"/>
                <a:ea typeface="Lato" panose="020F0502020204030203" pitchFamily="34" charset="0"/>
                <a:cs typeface="Lato" panose="020F0502020204030203" pitchFamily="34" charset="0"/>
              </a:rPr>
              <a:t>a </a:t>
            </a:r>
            <a:r>
              <a:rPr sz="2800" spc="-5" dirty="0">
                <a:latin typeface="Lato" panose="020F0502020204030203" pitchFamily="34" charset="0"/>
                <a:ea typeface="Lato" panose="020F0502020204030203" pitchFamily="34" charset="0"/>
                <a:cs typeface="Lato" panose="020F0502020204030203" pitchFamily="34" charset="0"/>
              </a:rPr>
              <a:t>numerical </a:t>
            </a:r>
            <a:r>
              <a:rPr sz="2800" spc="-10" dirty="0">
                <a:latin typeface="Lato" panose="020F0502020204030203" pitchFamily="34" charset="0"/>
                <a:ea typeface="Lato" panose="020F0502020204030203" pitchFamily="34" charset="0"/>
                <a:cs typeface="Lato" panose="020F0502020204030203" pitchFamily="34" charset="0"/>
              </a:rPr>
              <a:t>response </a:t>
            </a:r>
            <a:r>
              <a:rPr sz="2800" spc="-15" dirty="0">
                <a:latin typeface="Lato" panose="020F0502020204030203" pitchFamily="34" charset="0"/>
                <a:ea typeface="Lato" panose="020F0502020204030203" pitchFamily="34" charset="0"/>
                <a:cs typeface="Lato" panose="020F0502020204030203" pitchFamily="34" charset="0"/>
              </a:rPr>
              <a:t>from </a:t>
            </a:r>
            <a:r>
              <a:rPr sz="2800" spc="-5" dirty="0">
                <a:latin typeface="Lato" panose="020F0502020204030203" pitchFamily="34" charset="0"/>
                <a:ea typeface="Lato" panose="020F0502020204030203" pitchFamily="34" charset="0"/>
                <a:cs typeface="Lato" panose="020F0502020204030203" pitchFamily="34" charset="0"/>
              </a:rPr>
              <a:t>input</a:t>
            </a:r>
            <a:r>
              <a:rPr sz="2800" spc="-55" dirty="0">
                <a:latin typeface="Lato" panose="020F0502020204030203" pitchFamily="34" charset="0"/>
                <a:ea typeface="Lato" panose="020F0502020204030203" pitchFamily="34" charset="0"/>
                <a:cs typeface="Lato" panose="020F0502020204030203" pitchFamily="34" charset="0"/>
              </a:rPr>
              <a:t> </a:t>
            </a:r>
            <a:r>
              <a:rPr sz="2800" spc="-20" dirty="0">
                <a:latin typeface="Lato" panose="020F0502020204030203" pitchFamily="34" charset="0"/>
                <a:ea typeface="Lato" panose="020F0502020204030203" pitchFamily="34" charset="0"/>
                <a:cs typeface="Lato" panose="020F0502020204030203" pitchFamily="34" charset="0"/>
              </a:rPr>
              <a:t>features</a:t>
            </a:r>
            <a:endParaRPr sz="2800"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Image result for database search">
            <a:extLst>
              <a:ext uri="{FF2B5EF4-FFF2-40B4-BE49-F238E27FC236}">
                <a16:creationId xmlns:a16="http://schemas.microsoft.com/office/drawing/2014/main" id="{47F01C2D-E25B-D744-AECF-02274FCD0155}"/>
              </a:ext>
            </a:extLst>
          </p:cNvPr>
          <p:cNvPicPr>
            <a:picLocks noChangeAspect="1" noChangeArrowheads="1"/>
          </p:cNvPicPr>
          <p:nvPr/>
        </p:nvPicPr>
        <p:blipFill>
          <a:blip r:embed="rId2">
            <a:alphaModFix amt="88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5080" y="4309189"/>
            <a:ext cx="1102351" cy="1127938"/>
          </a:xfrm>
          <a:prstGeom prst="rect">
            <a:avLst/>
          </a:prstGeom>
          <a:noFill/>
        </p:spPr>
      </p:pic>
      <p:sp>
        <p:nvSpPr>
          <p:cNvPr id="6" name="Freeform 5">
            <a:extLst>
              <a:ext uri="{FF2B5EF4-FFF2-40B4-BE49-F238E27FC236}">
                <a16:creationId xmlns:a16="http://schemas.microsoft.com/office/drawing/2014/main" id="{212A42C7-7986-F84A-B7ED-BADEFA52953B}"/>
              </a:ext>
            </a:extLst>
          </p:cNvPr>
          <p:cNvSpPr/>
          <p:nvPr/>
        </p:nvSpPr>
        <p:spPr>
          <a:xfrm>
            <a:off x="187686" y="4256798"/>
            <a:ext cx="3011505" cy="1445317"/>
          </a:xfrm>
          <a:custGeom>
            <a:avLst/>
            <a:gdLst>
              <a:gd name="connsiteX0" fmla="*/ 0 w 2857500"/>
              <a:gd name="connsiteY0" fmla="*/ 1135007 h 1149294"/>
              <a:gd name="connsiteX1" fmla="*/ 814388 w 2857500"/>
              <a:gd name="connsiteY1" fmla="*/ 120594 h 1149294"/>
              <a:gd name="connsiteX2" fmla="*/ 1628775 w 2857500"/>
              <a:gd name="connsiteY2" fmla="*/ 106307 h 1149294"/>
              <a:gd name="connsiteX3" fmla="*/ 2243138 w 2857500"/>
              <a:gd name="connsiteY3" fmla="*/ 906407 h 1149294"/>
              <a:gd name="connsiteX4" fmla="*/ 2857500 w 2857500"/>
              <a:gd name="connsiteY4" fmla="*/ 1149294 h 114929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114449 h 1128736"/>
              <a:gd name="connsiteX1" fmla="*/ 771525 w 2857500"/>
              <a:gd name="connsiteY1" fmla="*/ 914424 h 1128736"/>
              <a:gd name="connsiteX2" fmla="*/ 1414463 w 2857500"/>
              <a:gd name="connsiteY2" fmla="*/ 24 h 1128736"/>
              <a:gd name="connsiteX3" fmla="*/ 2243138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3057525"/>
              <a:gd name="connsiteY0" fmla="*/ 1128737 h 1133486"/>
              <a:gd name="connsiteX1" fmla="*/ 971550 w 3057525"/>
              <a:gd name="connsiteY1" fmla="*/ 914424 h 1133486"/>
              <a:gd name="connsiteX2" fmla="*/ 1614488 w 3057525"/>
              <a:gd name="connsiteY2" fmla="*/ 24 h 1133486"/>
              <a:gd name="connsiteX3" fmla="*/ 2200276 w 3057525"/>
              <a:gd name="connsiteY3" fmla="*/ 885849 h 1133486"/>
              <a:gd name="connsiteX4" fmla="*/ 3057525 w 3057525"/>
              <a:gd name="connsiteY4" fmla="*/ 1128736 h 113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1133486">
                <a:moveTo>
                  <a:pt x="0" y="1128737"/>
                </a:moveTo>
                <a:cubicBezTo>
                  <a:pt x="471487" y="1150168"/>
                  <a:pt x="702469" y="1102543"/>
                  <a:pt x="971550" y="914424"/>
                </a:cubicBezTo>
                <a:cubicBezTo>
                  <a:pt x="1240631" y="726305"/>
                  <a:pt x="1409700" y="4787"/>
                  <a:pt x="1614488" y="24"/>
                </a:cubicBezTo>
                <a:cubicBezTo>
                  <a:pt x="1819276" y="-4739"/>
                  <a:pt x="1959770" y="697730"/>
                  <a:pt x="2200276" y="885849"/>
                </a:cubicBezTo>
                <a:cubicBezTo>
                  <a:pt x="2440782" y="1073968"/>
                  <a:pt x="2852737" y="1094208"/>
                  <a:pt x="3057525" y="1128736"/>
                </a:cubicBezTo>
              </a:path>
            </a:pathLst>
          </a:custGeom>
          <a:gradFill flip="none" rotWithShape="1">
            <a:gsLst>
              <a:gs pos="3000">
                <a:schemeClr val="tx1">
                  <a:alpha val="0"/>
                </a:schemeClr>
              </a:gs>
              <a:gs pos="85000">
                <a:srgbClr val="FFF2CC"/>
              </a:gs>
              <a:gs pos="31016">
                <a:srgbClr val="E57593">
                  <a:alpha val="85490"/>
                </a:srgbClr>
              </a:gs>
              <a:gs pos="44000">
                <a:srgbClr val="DE7190"/>
              </a:gs>
              <a:gs pos="100000">
                <a:srgbClr val="FFF2C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2152A5-AD14-6140-9EEC-EE93363FA35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297" b="66211" l="22266" r="83203">
                        <a14:foregroundMark x1="25781" y1="53906" x2="25781" y2="53906"/>
                        <a14:foregroundMark x1="31445" y1="45703" x2="31445" y2="45703"/>
                        <a14:foregroundMark x1="33008" y1="42969" x2="30078" y2="47852"/>
                        <a14:foregroundMark x1="22266" y1="58984" x2="24805" y2="55664"/>
                        <a14:foregroundMark x1="56055" y1="62500" x2="53906" y2="62109"/>
                        <a14:foregroundMark x1="55664" y1="59961" x2="46875" y2="61133"/>
                        <a14:foregroundMark x1="79297" y1="35938" x2="81445" y2="40820"/>
                        <a14:foregroundMark x1="80859" y1="35938" x2="83203" y2="38867"/>
                      </a14:backgroundRemoval>
                    </a14:imgEffect>
                    <a14:imgEffect>
                      <a14:brightnessContrast bright="15000"/>
                    </a14:imgEffect>
                  </a14:imgLayer>
                </a14:imgProps>
              </a:ext>
              <a:ext uri="{28A0092B-C50C-407E-A947-70E740481C1C}">
                <a14:useLocalDpi xmlns:a14="http://schemas.microsoft.com/office/drawing/2010/main" val="0"/>
              </a:ext>
            </a:extLst>
          </a:blip>
          <a:srcRect l="15562" t="24749" r="11349" b="28920"/>
          <a:stretch/>
        </p:blipFill>
        <p:spPr>
          <a:xfrm>
            <a:off x="187686" y="3625640"/>
            <a:ext cx="1919930" cy="1217064"/>
          </a:xfrm>
          <a:prstGeom prst="rect">
            <a:avLst/>
          </a:prstGeom>
        </p:spPr>
      </p:pic>
      <p:sp>
        <p:nvSpPr>
          <p:cNvPr id="8" name="TextBox 7">
            <a:extLst>
              <a:ext uri="{FF2B5EF4-FFF2-40B4-BE49-F238E27FC236}">
                <a16:creationId xmlns:a16="http://schemas.microsoft.com/office/drawing/2014/main" id="{DD8C958C-87E5-754F-9B0E-0A8360FEE188}"/>
              </a:ext>
            </a:extLst>
          </p:cNvPr>
          <p:cNvSpPr txBox="1"/>
          <p:nvPr/>
        </p:nvSpPr>
        <p:spPr>
          <a:xfrm>
            <a:off x="840037" y="3771727"/>
            <a:ext cx="480422" cy="769441"/>
          </a:xfrm>
          <a:prstGeom prst="rect">
            <a:avLst/>
          </a:prstGeom>
          <a:noFill/>
        </p:spPr>
        <p:txBody>
          <a:bodyPr wrap="square" rtlCol="0">
            <a:spAutoFit/>
          </a:bodyPr>
          <a:lstStyle/>
          <a:p>
            <a:r>
              <a:rPr lang="en-US" sz="44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 name="Right Arrow 8">
            <a:extLst>
              <a:ext uri="{FF2B5EF4-FFF2-40B4-BE49-F238E27FC236}">
                <a16:creationId xmlns:a16="http://schemas.microsoft.com/office/drawing/2014/main" id="{CED22C97-821A-4B4D-82B8-57C58C2E5638}"/>
              </a:ext>
            </a:extLst>
          </p:cNvPr>
          <p:cNvSpPr/>
          <p:nvPr/>
        </p:nvSpPr>
        <p:spPr>
          <a:xfrm>
            <a:off x="1132518" y="4761835"/>
            <a:ext cx="1322268" cy="411844"/>
          </a:xfrm>
          <a:prstGeom prst="rightArrow">
            <a:avLst/>
          </a:prstGeom>
          <a:solidFill>
            <a:schemeClr val="bg1">
              <a:lumMod val="65000"/>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nn.png">
            <a:extLst>
              <a:ext uri="{FF2B5EF4-FFF2-40B4-BE49-F238E27FC236}">
                <a16:creationId xmlns:a16="http://schemas.microsoft.com/office/drawing/2014/main" id="{D6181617-F2AD-1842-A400-263DDBB8EAC5}"/>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72000" y="3890430"/>
            <a:ext cx="2105122" cy="2001116"/>
          </a:xfrm>
          <a:prstGeom prst="rect">
            <a:avLst/>
          </a:prstGeom>
        </p:spPr>
      </p:pic>
      <p:sp>
        <p:nvSpPr>
          <p:cNvPr id="11" name="TextBox 10">
            <a:extLst>
              <a:ext uri="{FF2B5EF4-FFF2-40B4-BE49-F238E27FC236}">
                <a16:creationId xmlns:a16="http://schemas.microsoft.com/office/drawing/2014/main" id="{EF6B1FD1-01A9-994B-9C51-711C308D9847}"/>
              </a:ext>
            </a:extLst>
          </p:cNvPr>
          <p:cNvSpPr txBox="1"/>
          <p:nvPr/>
        </p:nvSpPr>
        <p:spPr>
          <a:xfrm>
            <a:off x="7360518" y="4574118"/>
            <a:ext cx="1500732" cy="553998"/>
          </a:xfrm>
          <a:prstGeom prst="rect">
            <a:avLst/>
          </a:prstGeom>
          <a:noFill/>
          <a:ln>
            <a:noFill/>
          </a:ln>
        </p:spPr>
        <p:txBody>
          <a:bodyPr wrap="none" rtlCol="0">
            <a:spAutoFit/>
          </a:bodyPr>
          <a:lstStyle/>
          <a:p>
            <a:r>
              <a:rPr lang="en-US" sz="3000" i="1" dirty="0">
                <a:latin typeface="Helvetica Neue" panose="02000503000000020004" pitchFamily="2" charset="0"/>
                <a:ea typeface="Helvetica Neue" panose="02000503000000020004" pitchFamily="2" charset="0"/>
                <a:cs typeface="Helvetica Neue" panose="02000503000000020004" pitchFamily="2" charset="0"/>
              </a:rPr>
              <a:t>k(T)Q(T)</a:t>
            </a:r>
          </a:p>
        </p:txBody>
      </p:sp>
      <p:sp>
        <p:nvSpPr>
          <p:cNvPr id="12" name="Triangle 11">
            <a:extLst>
              <a:ext uri="{FF2B5EF4-FFF2-40B4-BE49-F238E27FC236}">
                <a16:creationId xmlns:a16="http://schemas.microsoft.com/office/drawing/2014/main" id="{AF0DFC7D-6572-6444-ACFB-4179C1160697}"/>
              </a:ext>
            </a:extLst>
          </p:cNvPr>
          <p:cNvSpPr/>
          <p:nvPr/>
        </p:nvSpPr>
        <p:spPr>
          <a:xfrm rot="5400000">
            <a:off x="331421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E1489FC8-FA37-924B-8DD4-0CEABEC87902}"/>
              </a:ext>
            </a:extLst>
          </p:cNvPr>
          <p:cNvSpPr/>
          <p:nvPr/>
        </p:nvSpPr>
        <p:spPr>
          <a:xfrm rot="5400000">
            <a:off x="613300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E56A83-0137-BA4A-A08A-6AD8F5CE229F}"/>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
        <p:nvSpPr>
          <p:cNvPr id="2" name="TextBox 1">
            <a:extLst>
              <a:ext uri="{FF2B5EF4-FFF2-40B4-BE49-F238E27FC236}">
                <a16:creationId xmlns:a16="http://schemas.microsoft.com/office/drawing/2014/main" id="{69EB338F-710A-7C4C-9D9B-EFECE96D106F}"/>
              </a:ext>
            </a:extLst>
          </p:cNvPr>
          <p:cNvSpPr txBox="1"/>
          <p:nvPr/>
        </p:nvSpPr>
        <p:spPr>
          <a:xfrm>
            <a:off x="578842" y="2806914"/>
            <a:ext cx="6531791" cy="830997"/>
          </a:xfrm>
          <a:prstGeom prst="rect">
            <a:avLst/>
          </a:prstGeom>
          <a:noFill/>
        </p:spPr>
        <p:txBody>
          <a:bodyPr wrap="square" rtlCol="0">
            <a:spAutoFit/>
          </a:bodyPr>
          <a:lstStyle/>
          <a:p>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 predict reaction rate constants from a data set of 6.9 million data points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112295" y="1455323"/>
            <a:ext cx="8006191" cy="852798"/>
          </a:xfrm>
          <a:prstGeom prst="rect">
            <a:avLst/>
          </a:prstGeom>
        </p:spPr>
        <p:txBody>
          <a:bodyPr vert="horz" wrap="square" lIns="0" tIns="113030" rIns="0" bIns="0" rtlCol="0">
            <a:spAutoFit/>
          </a:bodyPr>
          <a:lstStyle/>
          <a:p>
            <a:pPr marL="460375" marR="5080" indent="9525">
              <a:lnSpc>
                <a:spcPct val="100000"/>
              </a:lnSpc>
              <a:spcBef>
                <a:spcPts val="695"/>
              </a:spcBef>
            </a:pPr>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a:t>
            </a:r>
            <a:r>
              <a:rPr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binding </a:t>
            </a:r>
            <a:r>
              <a:rPr sz="2400" spc="-10" dirty="0">
                <a:latin typeface="Lato" panose="020F0502020204030203" pitchFamily="34" charset="0"/>
                <a:ea typeface="Lato" panose="020F0502020204030203" pitchFamily="34" charset="0"/>
                <a:cs typeface="Lato" panose="020F0502020204030203" pitchFamily="34" charset="0"/>
              </a:rPr>
              <a:t>affinity </a:t>
            </a:r>
            <a:r>
              <a:rPr sz="2400" spc="-5" dirty="0">
                <a:latin typeface="Lato" panose="020F0502020204030203" pitchFamily="34" charset="0"/>
                <a:ea typeface="Lato" panose="020F0502020204030203" pitchFamily="34" charset="0"/>
                <a:cs typeface="Lato" panose="020F0502020204030203" pitchFamily="34" charset="0"/>
              </a:rPr>
              <a:t>of small molecules </a:t>
            </a:r>
            <a:r>
              <a:rPr sz="2400" spc="-15" dirty="0">
                <a:latin typeface="Lato" panose="020F0502020204030203" pitchFamily="34" charset="0"/>
                <a:ea typeface="Lato" panose="020F0502020204030203" pitchFamily="34" charset="0"/>
                <a:cs typeface="Lato" panose="020F0502020204030203" pitchFamily="34" charset="0"/>
              </a:rPr>
              <a:t>to</a:t>
            </a:r>
            <a:r>
              <a:rPr lang="en-US"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cancer </a:t>
            </a:r>
            <a:r>
              <a:rPr sz="2400" spc="-5" dirty="0">
                <a:latin typeface="Lato" panose="020F0502020204030203" pitchFamily="34" charset="0"/>
                <a:ea typeface="Lato" panose="020F0502020204030203" pitchFamily="34" charset="0"/>
                <a:cs typeface="Lato" panose="020F0502020204030203" pitchFamily="34" charset="0"/>
              </a:rPr>
              <a:t>drug</a:t>
            </a:r>
            <a:r>
              <a:rPr sz="2400" spc="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target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6246652" y="5056001"/>
            <a:ext cx="1085088" cy="144475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7" name="object 7"/>
          <p:cNvSpPr/>
          <p:nvPr/>
        </p:nvSpPr>
        <p:spPr>
          <a:xfrm>
            <a:off x="7634836" y="5168482"/>
            <a:ext cx="1332270" cy="133227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87512" y="2687787"/>
            <a:ext cx="4557204" cy="309059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Database </a:t>
            </a:r>
            <a:r>
              <a:rPr sz="2000" dirty="0">
                <a:latin typeface="Calibri"/>
                <a:cs typeface="Calibri"/>
              </a:rPr>
              <a:t>of 400,000 </a:t>
            </a:r>
            <a:r>
              <a:rPr sz="2000" spc="-5" dirty="0">
                <a:latin typeface="Calibri"/>
                <a:cs typeface="Calibri"/>
              </a:rPr>
              <a:t>drug </a:t>
            </a:r>
            <a:r>
              <a:rPr sz="2000" spc="-20" dirty="0">
                <a:latin typeface="Calibri"/>
                <a:cs typeface="Calibri"/>
              </a:rPr>
              <a:t>like</a:t>
            </a:r>
            <a:r>
              <a:rPr sz="2000" spc="40" dirty="0">
                <a:latin typeface="Calibri"/>
                <a:cs typeface="Calibri"/>
              </a:rPr>
              <a:t> </a:t>
            </a:r>
            <a:r>
              <a:rPr sz="2000" spc="-5" dirty="0">
                <a:latin typeface="Calibri"/>
                <a:cs typeface="Calibri"/>
              </a:rPr>
              <a:t>molecules</a:t>
            </a:r>
            <a:endParaRPr sz="2000" dirty="0">
              <a:latin typeface="Calibri"/>
              <a:cs typeface="Calibri"/>
            </a:endParaRPr>
          </a:p>
          <a:p>
            <a:pPr>
              <a:lnSpc>
                <a:spcPct val="100000"/>
              </a:lnSpc>
              <a:spcBef>
                <a:spcPts val="10"/>
              </a:spcBef>
            </a:pPr>
            <a:endParaRPr sz="2000" dirty="0">
              <a:latin typeface="Times New Roman"/>
              <a:cs typeface="Times New Roman"/>
            </a:endParaRPr>
          </a:p>
          <a:p>
            <a:pPr marL="12700">
              <a:lnSpc>
                <a:spcPct val="100000"/>
              </a:lnSpc>
            </a:pPr>
            <a:r>
              <a:rPr sz="2000" spc="-5" dirty="0">
                <a:latin typeface="Calibri"/>
                <a:cs typeface="Calibri"/>
              </a:rPr>
              <a:t>Experimental inhibition activities </a:t>
            </a:r>
            <a:r>
              <a:rPr sz="2000" spc="-10" dirty="0">
                <a:latin typeface="Calibri"/>
                <a:cs typeface="Calibri"/>
              </a:rPr>
              <a:t>against </a:t>
            </a:r>
            <a:r>
              <a:rPr sz="2000" spc="-5" dirty="0">
                <a:latin typeface="Calibri"/>
                <a:cs typeface="Calibri"/>
              </a:rPr>
              <a:t>cancer drug</a:t>
            </a:r>
            <a:r>
              <a:rPr sz="2000" spc="50" dirty="0">
                <a:latin typeface="Calibri"/>
                <a:cs typeface="Calibri"/>
              </a:rPr>
              <a:t> </a:t>
            </a:r>
            <a:r>
              <a:rPr sz="2000" spc="-15" dirty="0">
                <a:latin typeface="Calibri"/>
                <a:cs typeface="Calibri"/>
              </a:rPr>
              <a:t>target</a:t>
            </a:r>
            <a:endParaRPr sz="2000" dirty="0">
              <a:latin typeface="Calibri"/>
              <a:cs typeface="Calibri"/>
            </a:endParaRPr>
          </a:p>
          <a:p>
            <a:pPr>
              <a:lnSpc>
                <a:spcPct val="100000"/>
              </a:lnSpc>
              <a:spcBef>
                <a:spcPts val="45"/>
              </a:spcBef>
            </a:pPr>
            <a:endParaRPr sz="2000" dirty="0">
              <a:latin typeface="Times New Roman"/>
              <a:cs typeface="Times New Roman"/>
            </a:endParaRPr>
          </a:p>
          <a:p>
            <a:pPr marL="12700" marR="5080">
              <a:lnSpc>
                <a:spcPct val="100000"/>
              </a:lnSpc>
            </a:pPr>
            <a:r>
              <a:rPr sz="2000" spc="-5" dirty="0">
                <a:latin typeface="Calibri"/>
                <a:cs typeface="Calibri"/>
              </a:rPr>
              <a:t>Build </a:t>
            </a:r>
            <a:r>
              <a:rPr sz="2000" dirty="0">
                <a:latin typeface="Calibri"/>
                <a:cs typeface="Calibri"/>
              </a:rPr>
              <a:t>a </a:t>
            </a:r>
            <a:r>
              <a:rPr sz="2000" spc="-10" dirty="0">
                <a:latin typeface="Calibri"/>
                <a:cs typeface="Calibri"/>
              </a:rPr>
              <a:t>regression </a:t>
            </a:r>
            <a:r>
              <a:rPr sz="2000" spc="-5" dirty="0">
                <a:latin typeface="Calibri"/>
                <a:cs typeface="Calibri"/>
              </a:rPr>
              <a:t>model that </a:t>
            </a:r>
            <a:r>
              <a:rPr sz="2000" spc="-10" dirty="0">
                <a:latin typeface="Calibri"/>
                <a:cs typeface="Calibri"/>
              </a:rPr>
              <a:t>relates </a:t>
            </a:r>
            <a:r>
              <a:rPr sz="2000" spc="-5" dirty="0">
                <a:latin typeface="Calibri"/>
                <a:cs typeface="Calibri"/>
              </a:rPr>
              <a:t>molecular </a:t>
            </a:r>
            <a:r>
              <a:rPr sz="2000" spc="-15" dirty="0">
                <a:latin typeface="Calibri"/>
                <a:cs typeface="Calibri"/>
              </a:rPr>
              <a:t>features </a:t>
            </a:r>
            <a:r>
              <a:rPr sz="2000" spc="-10" dirty="0">
                <a:latin typeface="Calibri"/>
                <a:cs typeface="Calibri"/>
              </a:rPr>
              <a:t>to </a:t>
            </a:r>
            <a:r>
              <a:rPr sz="2000" dirty="0">
                <a:latin typeface="Calibri"/>
                <a:cs typeface="Calibri"/>
              </a:rPr>
              <a:t>a  </a:t>
            </a:r>
            <a:r>
              <a:rPr sz="2000" spc="-5" dirty="0">
                <a:latin typeface="Calibri"/>
                <a:cs typeface="Calibri"/>
              </a:rPr>
              <a:t>numerical </a:t>
            </a:r>
            <a:r>
              <a:rPr sz="2000" spc="-10" dirty="0">
                <a:latin typeface="Calibri"/>
                <a:cs typeface="Calibri"/>
              </a:rPr>
              <a:t>measure </a:t>
            </a:r>
            <a:r>
              <a:rPr sz="2000" dirty="0">
                <a:latin typeface="Calibri"/>
                <a:cs typeface="Calibri"/>
              </a:rPr>
              <a:t>of </a:t>
            </a:r>
            <a:r>
              <a:rPr sz="2000" spc="-5" dirty="0">
                <a:latin typeface="Calibri"/>
                <a:cs typeface="Calibri"/>
              </a:rPr>
              <a:t>inhibition, dissociation </a:t>
            </a:r>
            <a:r>
              <a:rPr sz="2000" spc="-10" dirty="0">
                <a:latin typeface="Calibri"/>
                <a:cs typeface="Calibri"/>
              </a:rPr>
              <a:t>constant</a:t>
            </a:r>
            <a:r>
              <a:rPr sz="2000" spc="50" dirty="0">
                <a:latin typeface="Calibri"/>
                <a:cs typeface="Calibri"/>
              </a:rPr>
              <a:t> </a:t>
            </a:r>
            <a:r>
              <a:rPr sz="2000" spc="-10" dirty="0">
                <a:latin typeface="Calibri"/>
                <a:cs typeface="Calibri"/>
              </a:rPr>
              <a:t>(Kd)</a:t>
            </a:r>
            <a:endParaRPr sz="2000" dirty="0">
              <a:latin typeface="Calibri"/>
              <a:cs typeface="Calibri"/>
            </a:endParaRPr>
          </a:p>
          <a:p>
            <a:pPr>
              <a:lnSpc>
                <a:spcPct val="100000"/>
              </a:lnSpc>
              <a:spcBef>
                <a:spcPts val="20"/>
              </a:spcBef>
            </a:pPr>
            <a:endParaRPr sz="2000" dirty="0">
              <a:latin typeface="Times New Roman"/>
              <a:cs typeface="Times New Roman"/>
            </a:endParaRPr>
          </a:p>
          <a:p>
            <a:pPr marL="12700">
              <a:lnSpc>
                <a:spcPct val="100000"/>
              </a:lnSpc>
            </a:pPr>
            <a:r>
              <a:rPr sz="2000" spc="-10" dirty="0">
                <a:latin typeface="Calibri"/>
                <a:cs typeface="Calibri"/>
              </a:rPr>
              <a:t>For </a:t>
            </a:r>
            <a:r>
              <a:rPr sz="2000" dirty="0">
                <a:latin typeface="Calibri"/>
                <a:cs typeface="Calibri"/>
              </a:rPr>
              <a:t>a </a:t>
            </a:r>
            <a:r>
              <a:rPr sz="2000" spc="-5" dirty="0">
                <a:latin typeface="Calibri"/>
                <a:cs typeface="Calibri"/>
              </a:rPr>
              <a:t>new small molecule, predict the</a:t>
            </a:r>
            <a:r>
              <a:rPr sz="2000" spc="50" dirty="0">
                <a:latin typeface="Calibri"/>
                <a:cs typeface="Calibri"/>
              </a:rPr>
              <a:t> </a:t>
            </a:r>
            <a:r>
              <a:rPr sz="2000" spc="-5" dirty="0">
                <a:latin typeface="Calibri"/>
                <a:cs typeface="Calibri"/>
              </a:rPr>
              <a:t>Kd?</a:t>
            </a:r>
            <a:r>
              <a:rPr sz="2000" spc="-7" baseline="25462" dirty="0">
                <a:latin typeface="Calibri"/>
                <a:cs typeface="Calibri"/>
              </a:rPr>
              <a:t>1,2</a:t>
            </a:r>
            <a:endParaRPr sz="2000" baseline="25462" dirty="0">
              <a:latin typeface="Calibri"/>
              <a:cs typeface="Calibri"/>
            </a:endParaRPr>
          </a:p>
        </p:txBody>
      </p:sp>
      <p:sp>
        <p:nvSpPr>
          <p:cNvPr id="9" name="object 9"/>
          <p:cNvSpPr/>
          <p:nvPr/>
        </p:nvSpPr>
        <p:spPr>
          <a:xfrm>
            <a:off x="4901201" y="2428442"/>
            <a:ext cx="1544236" cy="102481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683688" y="2370558"/>
            <a:ext cx="1627773" cy="104975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6403078" y="2588344"/>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2" name="object 12"/>
          <p:cNvSpPr txBox="1"/>
          <p:nvPr/>
        </p:nvSpPr>
        <p:spPr>
          <a:xfrm>
            <a:off x="8459201" y="2544485"/>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3" name="object 13"/>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73222" y="1507188"/>
            <a:ext cx="6706443" cy="85279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400" i="1" spc="-10" dirty="0">
                <a:latin typeface="Lato" panose="020F0502020204030203" pitchFamily="34" charset="0"/>
                <a:ea typeface="Lato" panose="020F0502020204030203" pitchFamily="34" charset="0"/>
                <a:cs typeface="Lato" panose="020F0502020204030203" pitchFamily="34" charset="0"/>
              </a:rPr>
              <a:t>Example</a:t>
            </a:r>
            <a:r>
              <a:rPr lang="en-US" sz="2400" spc="-1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property </a:t>
            </a:r>
            <a:r>
              <a:rPr sz="2400" spc="-5" dirty="0">
                <a:latin typeface="Lato" panose="020F0502020204030203" pitchFamily="34" charset="0"/>
                <a:ea typeface="Lato" panose="020F0502020204030203" pitchFamily="34" charset="0"/>
                <a:cs typeface="Lato" panose="020F0502020204030203" pitchFamily="34" charset="0"/>
              </a:rPr>
              <a:t>or activity </a:t>
            </a:r>
            <a:r>
              <a:rPr sz="2400" spc="-15" dirty="0">
                <a:latin typeface="Lato" panose="020F0502020204030203" pitchFamily="34" charset="0"/>
                <a:ea typeface="Lato" panose="020F0502020204030203" pitchFamily="34" charset="0"/>
                <a:cs typeface="Lato" panose="020F0502020204030203" pitchFamily="34" charset="0"/>
              </a:rPr>
              <a:t>from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structure</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773222" y="4014460"/>
            <a:ext cx="762635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E46C0A"/>
                </a:solidFill>
                <a:latin typeface="Arial"/>
                <a:cs typeface="Arial"/>
              </a:rPr>
              <a:t>Quantitative Structure Property Relationship</a:t>
            </a:r>
            <a:r>
              <a:rPr sz="2400" b="1" spc="15" dirty="0">
                <a:solidFill>
                  <a:srgbClr val="E46C0A"/>
                </a:solidFill>
                <a:latin typeface="Arial"/>
                <a:cs typeface="Arial"/>
              </a:rPr>
              <a:t> </a:t>
            </a:r>
            <a:r>
              <a:rPr sz="2400" b="1" spc="-5" dirty="0">
                <a:solidFill>
                  <a:srgbClr val="E46C0A"/>
                </a:solidFill>
                <a:latin typeface="Arial"/>
                <a:cs typeface="Arial"/>
              </a:rPr>
              <a:t>(QSPR)</a:t>
            </a:r>
            <a:endParaRPr sz="2400" dirty="0">
              <a:latin typeface="Arial"/>
              <a:cs typeface="Arial"/>
            </a:endParaRPr>
          </a:p>
          <a:p>
            <a:pPr>
              <a:lnSpc>
                <a:spcPct val="100000"/>
              </a:lnSpc>
              <a:spcBef>
                <a:spcPts val="10"/>
              </a:spcBef>
            </a:pPr>
            <a:endParaRPr sz="2500" dirty="0">
              <a:latin typeface="Times New Roman"/>
              <a:cs typeface="Times New Roman"/>
            </a:endParaRPr>
          </a:p>
          <a:p>
            <a:pPr marL="12700">
              <a:lnSpc>
                <a:spcPct val="100000"/>
              </a:lnSpc>
            </a:pPr>
            <a:r>
              <a:rPr sz="2400" b="1" spc="-5" dirty="0">
                <a:solidFill>
                  <a:srgbClr val="E46C0A"/>
                </a:solidFill>
                <a:latin typeface="Arial"/>
                <a:cs typeface="Arial"/>
              </a:rPr>
              <a:t>Quantitative Structure Activity Relationship</a:t>
            </a:r>
            <a:r>
              <a:rPr sz="2400" b="1" spc="-85" dirty="0">
                <a:solidFill>
                  <a:srgbClr val="E46C0A"/>
                </a:solidFill>
                <a:latin typeface="Arial"/>
                <a:cs typeface="Arial"/>
              </a:rPr>
              <a:t> </a:t>
            </a:r>
            <a:r>
              <a:rPr sz="2400" b="1" spc="-5" dirty="0">
                <a:solidFill>
                  <a:srgbClr val="E46C0A"/>
                </a:solidFill>
                <a:latin typeface="Arial"/>
                <a:cs typeface="Arial"/>
              </a:rPr>
              <a:t>(QSAR)</a:t>
            </a:r>
            <a:endParaRPr sz="2400" dirty="0">
              <a:latin typeface="Arial"/>
              <a:cs typeface="Arial"/>
            </a:endParaRPr>
          </a:p>
        </p:txBody>
      </p:sp>
      <p:sp>
        <p:nvSpPr>
          <p:cNvPr id="6" name="object 6"/>
          <p:cNvSpPr txBox="1"/>
          <p:nvPr/>
        </p:nvSpPr>
        <p:spPr>
          <a:xfrm>
            <a:off x="1276719" y="6308360"/>
            <a:ext cx="632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https://github.com/BeckResearchLab/small-molecule-design-toolkit</a:t>
            </a:r>
            <a:endParaRPr sz="1800" dirty="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1820457"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2921073"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7" name="object 7"/>
          <p:cNvSpPr/>
          <p:nvPr/>
        </p:nvSpPr>
        <p:spPr>
          <a:xfrm>
            <a:off x="4021691"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8" name="object 8"/>
          <p:cNvSpPr/>
          <p:nvPr/>
        </p:nvSpPr>
        <p:spPr>
          <a:xfrm>
            <a:off x="5122307"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9" name="object 9"/>
          <p:cNvSpPr/>
          <p:nvPr/>
        </p:nvSpPr>
        <p:spPr>
          <a:xfrm>
            <a:off x="6222925" y="3069281"/>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0" name="object 10"/>
          <p:cNvSpPr/>
          <p:nvPr/>
        </p:nvSpPr>
        <p:spPr>
          <a:xfrm>
            <a:off x="7323541" y="3069281"/>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1" name="object 11"/>
          <p:cNvSpPr/>
          <p:nvPr/>
        </p:nvSpPr>
        <p:spPr>
          <a:xfrm>
            <a:off x="1820457"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2" name="object 12"/>
          <p:cNvSpPr/>
          <p:nvPr/>
        </p:nvSpPr>
        <p:spPr>
          <a:xfrm>
            <a:off x="2921073"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3" name="object 13"/>
          <p:cNvSpPr/>
          <p:nvPr/>
        </p:nvSpPr>
        <p:spPr>
          <a:xfrm>
            <a:off x="4021691"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4" name="object 14"/>
          <p:cNvSpPr/>
          <p:nvPr/>
        </p:nvSpPr>
        <p:spPr>
          <a:xfrm>
            <a:off x="5122307"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5" name="object 15"/>
          <p:cNvSpPr/>
          <p:nvPr/>
        </p:nvSpPr>
        <p:spPr>
          <a:xfrm>
            <a:off x="6222925" y="3393174"/>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6" name="object 16"/>
          <p:cNvSpPr/>
          <p:nvPr/>
        </p:nvSpPr>
        <p:spPr>
          <a:xfrm>
            <a:off x="7323541" y="3393174"/>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7" name="object 17"/>
          <p:cNvSpPr/>
          <p:nvPr/>
        </p:nvSpPr>
        <p:spPr>
          <a:xfrm>
            <a:off x="1820457"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2921073"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9" name="object 19"/>
          <p:cNvSpPr/>
          <p:nvPr/>
        </p:nvSpPr>
        <p:spPr>
          <a:xfrm>
            <a:off x="4021691"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0" name="object 20"/>
          <p:cNvSpPr/>
          <p:nvPr/>
        </p:nvSpPr>
        <p:spPr>
          <a:xfrm>
            <a:off x="5122307"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1" name="object 21"/>
          <p:cNvSpPr/>
          <p:nvPr/>
        </p:nvSpPr>
        <p:spPr>
          <a:xfrm>
            <a:off x="6222925" y="3717066"/>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2" name="object 22"/>
          <p:cNvSpPr/>
          <p:nvPr/>
        </p:nvSpPr>
        <p:spPr>
          <a:xfrm>
            <a:off x="7323541" y="3717066"/>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Features </a:t>
            </a:r>
            <a:r>
              <a:rPr sz="1800" dirty="0">
                <a:latin typeface="Lato" panose="020F0502020204030203" pitchFamily="34" charset="0"/>
                <a:ea typeface="Lato" panose="020F0502020204030203" pitchFamily="34" charset="0"/>
                <a:cs typeface="Lato" panose="020F0502020204030203" pitchFamily="34" charset="0"/>
              </a:rPr>
              <a:t>or</a:t>
            </a:r>
            <a:r>
              <a:rPr sz="1800" spc="-35" dirty="0">
                <a:latin typeface="Lato" panose="020F0502020204030203" pitchFamily="34" charset="0"/>
                <a:ea typeface="Lato" panose="020F0502020204030203" pitchFamily="34" charset="0"/>
                <a:cs typeface="Lato" panose="020F0502020204030203" pitchFamily="34" charset="0"/>
              </a:rPr>
              <a:t> </a:t>
            </a:r>
            <a:r>
              <a:rPr sz="1800" spc="-10" dirty="0">
                <a:latin typeface="Lato" panose="020F0502020204030203" pitchFamily="34" charset="0"/>
                <a:ea typeface="Lato" panose="020F0502020204030203" pitchFamily="34" charset="0"/>
                <a:cs typeface="Lato" panose="020F0502020204030203" pitchFamily="34" charset="0"/>
              </a:rPr>
              <a:t>predictors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rgbClr val="000000"/>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292054" y="2080545"/>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rgbClr val="000000"/>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350190" y="1700153"/>
            <a:ext cx="1209788"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O</a:t>
            </a:r>
            <a:r>
              <a:rPr sz="1800" dirty="0">
                <a:latin typeface="Lato" panose="020F0502020204030203" pitchFamily="34" charset="0"/>
                <a:ea typeface="Lato" panose="020F0502020204030203" pitchFamily="34" charset="0"/>
                <a:cs typeface="Lato" panose="020F0502020204030203" pitchFamily="34" charset="0"/>
              </a:rPr>
              <a:t>u</a:t>
            </a:r>
            <a:r>
              <a:rPr sz="1800" spc="-25" dirty="0">
                <a:latin typeface="Lato" panose="020F0502020204030203" pitchFamily="34" charset="0"/>
                <a:ea typeface="Lato" panose="020F0502020204030203" pitchFamily="34" charset="0"/>
                <a:cs typeface="Lato" panose="020F0502020204030203" pitchFamily="34" charset="0"/>
              </a:rPr>
              <a:t>t</a:t>
            </a:r>
            <a:r>
              <a:rPr sz="1800" spc="-15" dirty="0">
                <a:latin typeface="Lato" panose="020F0502020204030203" pitchFamily="34" charset="0"/>
                <a:ea typeface="Lato" panose="020F0502020204030203" pitchFamily="34" charset="0"/>
                <a:cs typeface="Lato" panose="020F0502020204030203" pitchFamily="34" charset="0"/>
              </a:rPr>
              <a:t>c</a:t>
            </a:r>
            <a:r>
              <a:rPr sz="1800" dirty="0">
                <a:latin typeface="Lato" panose="020F0502020204030203" pitchFamily="34" charset="0"/>
                <a:ea typeface="Lato" panose="020F0502020204030203" pitchFamily="34" charset="0"/>
                <a:cs typeface="Lato" panose="020F0502020204030203" pitchFamily="34" charset="0"/>
              </a:rPr>
              <a:t>o</a:t>
            </a:r>
            <a:r>
              <a:rPr sz="1800" spc="-5" dirty="0">
                <a:latin typeface="Lato" panose="020F0502020204030203" pitchFamily="34" charset="0"/>
                <a:ea typeface="Lato" panose="020F0502020204030203" pitchFamily="34" charset="0"/>
                <a:cs typeface="Lato" panose="020F0502020204030203" pitchFamily="34" charset="0"/>
              </a:rPr>
              <a:t>m</a:t>
            </a:r>
            <a:r>
              <a:rPr sz="1800" dirty="0">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791264707"/>
              </p:ext>
            </p:extLst>
          </p:nvPr>
        </p:nvGraphicFramePr>
        <p:xfrm>
          <a:off x="713489" y="2423368"/>
          <a:ext cx="7703181" cy="3879850"/>
        </p:xfrm>
        <a:graphic>
          <a:graphicData uri="http://schemas.openxmlformats.org/drawingml/2006/table">
            <a:tbl>
              <a:tblPr firstRow="1" bandRow="1">
                <a:tableStyleId>{2D5ABB26-0587-4C30-8999-92F81FD0307C}</a:tableStyleId>
              </a:tblPr>
              <a:tblGrid>
                <a:gridCol w="1100455">
                  <a:extLst>
                    <a:ext uri="{9D8B030D-6E8A-4147-A177-3AD203B41FA5}">
                      <a16:colId xmlns:a16="http://schemas.microsoft.com/office/drawing/2014/main" val="20000"/>
                    </a:ext>
                  </a:extLst>
                </a:gridCol>
                <a:gridCol w="1100455">
                  <a:extLst>
                    <a:ext uri="{9D8B030D-6E8A-4147-A177-3AD203B41FA5}">
                      <a16:colId xmlns:a16="http://schemas.microsoft.com/office/drawing/2014/main" val="20001"/>
                    </a:ext>
                  </a:extLst>
                </a:gridCol>
                <a:gridCol w="1100455">
                  <a:extLst>
                    <a:ext uri="{9D8B030D-6E8A-4147-A177-3AD203B41FA5}">
                      <a16:colId xmlns:a16="http://schemas.microsoft.com/office/drawing/2014/main" val="20002"/>
                    </a:ext>
                  </a:extLst>
                </a:gridCol>
                <a:gridCol w="1100454">
                  <a:extLst>
                    <a:ext uri="{9D8B030D-6E8A-4147-A177-3AD203B41FA5}">
                      <a16:colId xmlns:a16="http://schemas.microsoft.com/office/drawing/2014/main" val="20003"/>
                    </a:ext>
                  </a:extLst>
                </a:gridCol>
                <a:gridCol w="1100454">
                  <a:extLst>
                    <a:ext uri="{9D8B030D-6E8A-4147-A177-3AD203B41FA5}">
                      <a16:colId xmlns:a16="http://schemas.microsoft.com/office/drawing/2014/main" val="20004"/>
                    </a:ext>
                  </a:extLst>
                </a:gridCol>
                <a:gridCol w="1100454">
                  <a:extLst>
                    <a:ext uri="{9D8B030D-6E8A-4147-A177-3AD203B41FA5}">
                      <a16:colId xmlns:a16="http://schemas.microsoft.com/office/drawing/2014/main" val="20005"/>
                    </a:ext>
                  </a:extLst>
                </a:gridCol>
                <a:gridCol w="1100454">
                  <a:extLst>
                    <a:ext uri="{9D8B030D-6E8A-4147-A177-3AD203B41FA5}">
                      <a16:colId xmlns:a16="http://schemas.microsoft.com/office/drawing/2014/main" val="20006"/>
                    </a:ext>
                  </a:extLst>
                </a:gridCol>
              </a:tblGrid>
              <a:tr h="639445">
                <a:tc>
                  <a:txBody>
                    <a:bodyPr/>
                    <a:lstStyle/>
                    <a:p>
                      <a:pPr>
                        <a:lnSpc>
                          <a:spcPct val="100000"/>
                        </a:lnSpc>
                        <a:spcBef>
                          <a:spcPts val="15"/>
                        </a:spcBef>
                      </a:pPr>
                      <a:endParaRPr sz="2400" dirty="0">
                        <a:solidFill>
                          <a:schemeClr val="tx1">
                            <a:lumMod val="85000"/>
                            <a:lumOff val="15000"/>
                          </a:schemeClr>
                        </a:solidFill>
                        <a:latin typeface="Times New Roman"/>
                        <a:cs typeface="Times New Roman"/>
                      </a:endParaRPr>
                    </a:p>
                    <a:p>
                      <a:pPr marL="116839">
                        <a:lnSpc>
                          <a:spcPct val="100000"/>
                        </a:lnSpc>
                      </a:pPr>
                      <a:r>
                        <a:rPr sz="1800" b="1" spc="-5" dirty="0">
                          <a:solidFill>
                            <a:schemeClr val="tx1">
                              <a:lumMod val="85000"/>
                              <a:lumOff val="15000"/>
                            </a:schemeClr>
                          </a:solidFill>
                          <a:latin typeface="Calibri"/>
                          <a:cs typeface="Calibri"/>
                        </a:rPr>
                        <a:t>Molecule</a:t>
                      </a:r>
                      <a:endParaRPr sz="1800" dirty="0">
                        <a:solidFill>
                          <a:schemeClr val="tx1">
                            <a:lumMod val="85000"/>
                            <a:lumOff val="15000"/>
                          </a:schemeClr>
                        </a:solidFill>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marL="239395" marR="106045" indent="-113030">
                        <a:lnSpc>
                          <a:spcPts val="2130"/>
                        </a:lnSpc>
                        <a:spcBef>
                          <a:spcPts val="710"/>
                        </a:spcBef>
                      </a:pPr>
                      <a:r>
                        <a:rPr sz="1800" b="1" dirty="0">
                          <a:solidFill>
                            <a:srgbClr val="FFFFFF"/>
                          </a:solidFill>
                          <a:latin typeface="Calibri"/>
                          <a:cs typeface="Calibri"/>
                        </a:rPr>
                        <a:t>D</a:t>
                      </a:r>
                      <a:r>
                        <a:rPr sz="1800" b="1" spc="-10" dirty="0">
                          <a:solidFill>
                            <a:srgbClr val="FFFFFF"/>
                          </a:solidFill>
                          <a:latin typeface="Calibri"/>
                          <a:cs typeface="Calibri"/>
                        </a:rPr>
                        <a:t>i</a:t>
                      </a:r>
                      <a:r>
                        <a:rPr sz="1800" b="1" spc="0" dirty="0">
                          <a:solidFill>
                            <a:srgbClr val="FFFFFF"/>
                          </a:solidFill>
                          <a:latin typeface="Calibri"/>
                          <a:cs typeface="Calibri"/>
                        </a:rPr>
                        <a:t>ff</a:t>
                      </a:r>
                      <a:r>
                        <a:rPr sz="1800" b="1" spc="-5" dirty="0">
                          <a:solidFill>
                            <a:srgbClr val="FFFFFF"/>
                          </a:solidFill>
                          <a:latin typeface="Calibri"/>
                          <a:cs typeface="Calibri"/>
                        </a:rPr>
                        <a:t>u</a:t>
                      </a:r>
                      <a:r>
                        <a:rPr sz="1800" b="1" spc="-10" dirty="0">
                          <a:solidFill>
                            <a:srgbClr val="FFFFFF"/>
                          </a:solidFill>
                          <a:latin typeface="Calibri"/>
                          <a:cs typeface="Calibri"/>
                        </a:rPr>
                        <a:t>s</a:t>
                      </a:r>
                      <a:r>
                        <a:rPr sz="1800" b="1" spc="-5" dirty="0">
                          <a:solidFill>
                            <a:srgbClr val="FFFFFF"/>
                          </a:solidFill>
                          <a:latin typeface="Calibri"/>
                          <a:cs typeface="Calibri"/>
                        </a:rPr>
                        <a:t>io</a:t>
                      </a:r>
                      <a:r>
                        <a:rPr sz="1800" b="1" dirty="0">
                          <a:solidFill>
                            <a:srgbClr val="FFFFFF"/>
                          </a:solidFill>
                          <a:latin typeface="Calibri"/>
                          <a:cs typeface="Calibri"/>
                        </a:rPr>
                        <a:t>n  </a:t>
                      </a:r>
                      <a:r>
                        <a:rPr sz="1800" b="1" spc="-15" dirty="0">
                          <a:solidFill>
                            <a:srgbClr val="FFFFFF"/>
                          </a:solidFill>
                          <a:latin typeface="Calibri"/>
                          <a:cs typeface="Calibri"/>
                        </a:rPr>
                        <a:t>(nm/s)</a:t>
                      </a:r>
                      <a:endParaRPr sz="1800" dirty="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17804" marR="55880" indent="-140970">
                        <a:lnSpc>
                          <a:spcPts val="2130"/>
                        </a:lnSpc>
                        <a:spcBef>
                          <a:spcPts val="710"/>
                        </a:spcBef>
                      </a:pPr>
                      <a:r>
                        <a:rPr sz="1800" b="1" dirty="0">
                          <a:solidFill>
                            <a:srgbClr val="FFFFFF"/>
                          </a:solidFill>
                          <a:latin typeface="Calibri"/>
                          <a:cs typeface="Calibri"/>
                        </a:rPr>
                        <a:t>M</a:t>
                      </a:r>
                      <a:r>
                        <a:rPr sz="1800" b="1" spc="-10" dirty="0">
                          <a:solidFill>
                            <a:srgbClr val="FFFFFF"/>
                          </a:solidFill>
                          <a:latin typeface="Calibri"/>
                          <a:cs typeface="Calibri"/>
                        </a:rPr>
                        <a:t>o</a:t>
                      </a:r>
                      <a:r>
                        <a:rPr sz="1800" b="1" spc="-5" dirty="0">
                          <a:solidFill>
                            <a:srgbClr val="FFFFFF"/>
                          </a:solidFill>
                          <a:latin typeface="Calibri"/>
                          <a:cs typeface="Calibri"/>
                        </a:rPr>
                        <a:t>l</a:t>
                      </a:r>
                      <a:r>
                        <a:rPr sz="1800" b="1" spc="-10" dirty="0">
                          <a:solidFill>
                            <a:srgbClr val="FFFFFF"/>
                          </a:solidFill>
                          <a:latin typeface="Calibri"/>
                          <a:cs typeface="Calibri"/>
                        </a:rPr>
                        <a:t>e</a:t>
                      </a:r>
                      <a:r>
                        <a:rPr sz="1800" b="1" spc="-5" dirty="0">
                          <a:solidFill>
                            <a:srgbClr val="FFFFFF"/>
                          </a:solidFill>
                          <a:latin typeface="Calibri"/>
                          <a:cs typeface="Calibri"/>
                        </a:rPr>
                        <a:t>cula</a:t>
                      </a:r>
                      <a:r>
                        <a:rPr sz="1800" b="1" dirty="0">
                          <a:solidFill>
                            <a:srgbClr val="FFFFFF"/>
                          </a:solidFill>
                          <a:latin typeface="Calibri"/>
                          <a:cs typeface="Calibri"/>
                        </a:rPr>
                        <a:t>r  </a:t>
                      </a:r>
                      <a:r>
                        <a:rPr sz="1800" b="1" spc="-20" dirty="0">
                          <a:solidFill>
                            <a:srgbClr val="FFFFFF"/>
                          </a:solidFill>
                          <a:latin typeface="Calibri"/>
                          <a:cs typeface="Calibri"/>
                        </a:rPr>
                        <a:t>Weight</a:t>
                      </a:r>
                      <a:endParaRPr sz="1800" dirty="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2400" dirty="0">
                        <a:latin typeface="Times New Roman"/>
                        <a:cs typeface="Times New Roman"/>
                      </a:endParaRPr>
                    </a:p>
                    <a:p>
                      <a:pPr marL="62865">
                        <a:lnSpc>
                          <a:spcPct val="100000"/>
                        </a:lnSpc>
                      </a:pPr>
                      <a:r>
                        <a:rPr sz="1800" b="1" spc="-5" dirty="0">
                          <a:solidFill>
                            <a:srgbClr val="FFFFFF"/>
                          </a:solidFill>
                          <a:latin typeface="Calibri"/>
                          <a:cs typeface="Calibri"/>
                        </a:rPr>
                        <a:t>C=C</a:t>
                      </a:r>
                      <a:r>
                        <a:rPr sz="1800" b="1" spc="-45" dirty="0">
                          <a:solidFill>
                            <a:srgbClr val="FFFFFF"/>
                          </a:solidFill>
                          <a:latin typeface="Calibri"/>
                          <a:cs typeface="Calibri"/>
                        </a:rPr>
                        <a:t> </a:t>
                      </a:r>
                      <a:r>
                        <a:rPr sz="1800" b="1" spc="-5" dirty="0">
                          <a:solidFill>
                            <a:srgbClr val="FFFFFF"/>
                          </a:solidFill>
                          <a:latin typeface="Calibri"/>
                          <a:cs typeface="Calibri"/>
                        </a:rPr>
                        <a:t>bonds</a:t>
                      </a:r>
                      <a:endParaRPr sz="1800" dirty="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27965" marR="183515" indent="-22860">
                        <a:lnSpc>
                          <a:spcPts val="2130"/>
                        </a:lnSpc>
                        <a:spcBef>
                          <a:spcPts val="710"/>
                        </a:spcBef>
                      </a:pPr>
                      <a:r>
                        <a:rPr sz="1800" b="1" dirty="0">
                          <a:solidFill>
                            <a:srgbClr val="FFFFFF"/>
                          </a:solidFill>
                          <a:latin typeface="Calibri"/>
                          <a:cs typeface="Calibri"/>
                        </a:rPr>
                        <a:t>H</a:t>
                      </a:r>
                      <a:r>
                        <a:rPr sz="1800" b="1" spc="-5" dirty="0">
                          <a:solidFill>
                            <a:srgbClr val="FFFFFF"/>
                          </a:solidFill>
                          <a:latin typeface="Calibri"/>
                          <a:cs typeface="Calibri"/>
                        </a:rPr>
                        <a:t>-b</a:t>
                      </a:r>
                      <a:r>
                        <a:rPr sz="1800" b="1" spc="-10" dirty="0">
                          <a:solidFill>
                            <a:srgbClr val="FFFFFF"/>
                          </a:solidFill>
                          <a:latin typeface="Calibri"/>
                          <a:cs typeface="Calibri"/>
                        </a:rPr>
                        <a:t>o</a:t>
                      </a:r>
                      <a:r>
                        <a:rPr sz="1800" b="1" spc="-5" dirty="0">
                          <a:solidFill>
                            <a:srgbClr val="FFFFFF"/>
                          </a:solidFill>
                          <a:latin typeface="Calibri"/>
                          <a:cs typeface="Calibri"/>
                        </a:rPr>
                        <a:t>nd  </a:t>
                      </a:r>
                      <a:r>
                        <a:rPr sz="1800" b="1" spc="-10" dirty="0">
                          <a:solidFill>
                            <a:srgbClr val="FFFFFF"/>
                          </a:solidFill>
                          <a:latin typeface="Calibri"/>
                          <a:cs typeface="Calibri"/>
                        </a:rPr>
                        <a:t>donors</a:t>
                      </a:r>
                      <a:endParaRPr sz="1800" dirty="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103505" marR="80010" indent="101600">
                        <a:lnSpc>
                          <a:spcPts val="2130"/>
                        </a:lnSpc>
                        <a:spcBef>
                          <a:spcPts val="710"/>
                        </a:spcBef>
                      </a:pPr>
                      <a:r>
                        <a:rPr sz="1800" b="1" spc="-5" dirty="0">
                          <a:solidFill>
                            <a:srgbClr val="FFFFFF"/>
                          </a:solidFill>
                          <a:latin typeface="Calibri"/>
                          <a:cs typeface="Calibri"/>
                        </a:rPr>
                        <a:t>H-bond  acce</a:t>
                      </a:r>
                      <a:r>
                        <a:rPr sz="1800" b="1" spc="-10" dirty="0">
                          <a:solidFill>
                            <a:srgbClr val="FFFFFF"/>
                          </a:solidFill>
                          <a:latin typeface="Calibri"/>
                          <a:cs typeface="Calibri"/>
                        </a:rPr>
                        <a:t>p</a:t>
                      </a:r>
                      <a:r>
                        <a:rPr sz="1800" b="1" spc="-20" dirty="0">
                          <a:solidFill>
                            <a:srgbClr val="FFFFFF"/>
                          </a:solidFill>
                          <a:latin typeface="Calibri"/>
                          <a:cs typeface="Calibri"/>
                        </a:rPr>
                        <a:t>t</a:t>
                      </a:r>
                      <a:r>
                        <a:rPr sz="1800" b="1" spc="-5" dirty="0">
                          <a:solidFill>
                            <a:srgbClr val="FFFFFF"/>
                          </a:solidFill>
                          <a:latin typeface="Calibri"/>
                          <a:cs typeface="Calibri"/>
                        </a:rPr>
                        <a:t>o</a:t>
                      </a:r>
                      <a:r>
                        <a:rPr sz="1800" b="1" spc="-25" dirty="0">
                          <a:solidFill>
                            <a:srgbClr val="FFFFFF"/>
                          </a:solidFill>
                          <a:latin typeface="Calibri"/>
                          <a:cs typeface="Calibri"/>
                        </a:rPr>
                        <a:t>r</a:t>
                      </a:r>
                      <a:r>
                        <a:rPr sz="1800" b="1" dirty="0">
                          <a:solidFill>
                            <a:srgbClr val="FFFFFF"/>
                          </a:solidFill>
                          <a:latin typeface="Calibri"/>
                          <a:cs typeface="Calibri"/>
                        </a:rPr>
                        <a:t>s</a:t>
                      </a:r>
                      <a:endParaRPr sz="1800" dirty="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5"/>
                        </a:spcBef>
                      </a:pPr>
                      <a:endParaRPr sz="2350" dirty="0">
                        <a:latin typeface="Times New Roman"/>
                        <a:cs typeface="Times New Roman"/>
                      </a:endParaRPr>
                    </a:p>
                    <a:p>
                      <a:pPr marL="201295">
                        <a:lnSpc>
                          <a:spcPct val="100000"/>
                        </a:lnSpc>
                      </a:pPr>
                      <a:r>
                        <a:rPr sz="1800" b="1" spc="-15" dirty="0">
                          <a:solidFill>
                            <a:srgbClr val="FFFFFF"/>
                          </a:solidFill>
                          <a:latin typeface="Calibri"/>
                          <a:cs typeface="Calibri"/>
                        </a:rPr>
                        <a:t>Kd</a:t>
                      </a:r>
                      <a:r>
                        <a:rPr sz="1800" b="1" spc="-25" dirty="0">
                          <a:solidFill>
                            <a:srgbClr val="FFFFFF"/>
                          </a:solidFill>
                          <a:latin typeface="Calibri"/>
                          <a:cs typeface="Calibri"/>
                        </a:rPr>
                        <a:t> </a:t>
                      </a:r>
                      <a:r>
                        <a:rPr sz="1800" b="1" dirty="0">
                          <a:solidFill>
                            <a:srgbClr val="FFFFFF"/>
                          </a:solidFill>
                          <a:latin typeface="Calibri"/>
                          <a:cs typeface="Calibri"/>
                        </a:rPr>
                        <a:t>(fM)</a:t>
                      </a:r>
                      <a:endParaRPr sz="1800" dirty="0">
                        <a:latin typeface="Calibri"/>
                        <a:cs typeface="Calibr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321945">
                <a:tc>
                  <a:txBody>
                    <a:bodyPr/>
                    <a:lstStyle/>
                    <a:p>
                      <a:pPr algn="r">
                        <a:lnSpc>
                          <a:spcPts val="2145"/>
                        </a:lnSpc>
                        <a:spcBef>
                          <a:spcPts val="290"/>
                        </a:spcBef>
                      </a:pPr>
                      <a:r>
                        <a:rPr sz="1800" dirty="0">
                          <a:solidFill>
                            <a:schemeClr val="tx1">
                              <a:lumMod val="85000"/>
                              <a:lumOff val="15000"/>
                            </a:schemeClr>
                          </a:solidFill>
                          <a:latin typeface="Calibri"/>
                          <a:cs typeface="Calibri"/>
                        </a:rPr>
                        <a:t>1</a:t>
                      </a:r>
                    </a:p>
                  </a:txBody>
                  <a:tcPr marL="0" marR="0" marT="36830" marB="0">
                    <a:lnL w="19050">
                      <a:solidFill>
                        <a:srgbClr val="FFFFFF"/>
                      </a:solidFill>
                      <a:prstDash val="solid"/>
                    </a:lnL>
                    <a:lnR w="19050">
                      <a:solidFill>
                        <a:srgbClr val="000000"/>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2145"/>
                        </a:lnSpc>
                        <a:spcBef>
                          <a:spcPts val="290"/>
                        </a:spcBef>
                      </a:pPr>
                      <a:r>
                        <a:rPr sz="1800" dirty="0">
                          <a:latin typeface="Calibri"/>
                          <a:cs typeface="Calibri"/>
                        </a:rPr>
                        <a:t>8</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66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79646"/>
                    </a:solidFill>
                  </a:tcPr>
                </a:tc>
                <a:extLst>
                  <a:ext uri="{0D108BD9-81ED-4DB2-BD59-A6C34878D82A}">
                    <a16:rowId xmlns:a16="http://schemas.microsoft.com/office/drawing/2014/main" val="10001"/>
                  </a:ext>
                </a:extLst>
              </a:tr>
              <a:tr h="335280">
                <a:tc>
                  <a:txBody>
                    <a:bodyPr/>
                    <a:lstStyle/>
                    <a:p>
                      <a:pPr algn="r">
                        <a:lnSpc>
                          <a:spcPct val="100000"/>
                        </a:lnSpc>
                        <a:spcBef>
                          <a:spcPts val="305"/>
                        </a:spcBef>
                      </a:pPr>
                      <a:r>
                        <a:rPr sz="1800" dirty="0">
                          <a:solidFill>
                            <a:schemeClr val="tx1">
                              <a:lumMod val="85000"/>
                              <a:lumOff val="15000"/>
                            </a:schemeClr>
                          </a:solidFill>
                          <a:latin typeface="Calibri"/>
                          <a:cs typeface="Calibri"/>
                        </a:rPr>
                        <a:t>2</a:t>
                      </a:r>
                    </a:p>
                  </a:txBody>
                  <a:tcPr marL="0" marR="0" marT="38735"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305"/>
                        </a:spcBef>
                      </a:pPr>
                      <a:r>
                        <a:rPr sz="1800" dirty="0">
                          <a:latin typeface="Calibri"/>
                          <a:cs typeface="Calibri"/>
                        </a:rPr>
                        <a:t>5</a:t>
                      </a:r>
                      <a:endParaRPr sz="1800">
                        <a:latin typeface="Calibri"/>
                        <a:cs typeface="Calibri"/>
                      </a:endParaRPr>
                    </a:p>
                  </a:txBody>
                  <a:tcPr marL="0" marR="0" marT="38735"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44</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2</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1</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0</a:t>
                      </a:r>
                      <a:endParaRPr sz="1800">
                        <a:latin typeface="Calibri"/>
                        <a:cs typeface="Calibri"/>
                      </a:endParaRPr>
                    </a:p>
                  </a:txBody>
                  <a:tcPr marL="0" marR="0" marT="38735" marB="0">
                    <a:lnL w="19050">
                      <a:solidFill>
                        <a:srgbClr val="FFFFFF"/>
                      </a:solidFill>
                      <a:prstDash val="solid"/>
                    </a:lnL>
                    <a:lnR w="19050">
                      <a:solidFill>
                        <a:srgbClr val="000000"/>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b="1" dirty="0">
                          <a:solidFill>
                            <a:srgbClr val="FFFFFF"/>
                          </a:solidFill>
                          <a:latin typeface="Calibri"/>
                          <a:cs typeface="Calibri"/>
                        </a:rPr>
                        <a:t>12</a:t>
                      </a:r>
                      <a:endParaRPr sz="1800">
                        <a:latin typeface="Calibri"/>
                        <a:cs typeface="Calibri"/>
                      </a:endParaRPr>
                    </a:p>
                  </a:txBody>
                  <a:tcPr marL="0" marR="0" marT="38735"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val="10002"/>
                  </a:ext>
                </a:extLst>
              </a:tr>
              <a:tr h="313690">
                <a:tc>
                  <a:txBody>
                    <a:bodyPr/>
                    <a:lstStyle/>
                    <a:p>
                      <a:pPr algn="r">
                        <a:lnSpc>
                          <a:spcPct val="100000"/>
                        </a:lnSpc>
                        <a:spcBef>
                          <a:spcPts val="210"/>
                        </a:spcBef>
                      </a:pPr>
                      <a:r>
                        <a:rPr sz="1800" dirty="0">
                          <a:solidFill>
                            <a:schemeClr val="tx1">
                              <a:lumMod val="85000"/>
                              <a:lumOff val="15000"/>
                            </a:schemeClr>
                          </a:solidFill>
                          <a:latin typeface="Calibri"/>
                          <a:cs typeface="Calibri"/>
                        </a:rPr>
                        <a:t>3</a:t>
                      </a:r>
                    </a:p>
                  </a:txBody>
                  <a:tcPr marL="0" marR="0" marT="2667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10"/>
                        </a:spcBef>
                      </a:pPr>
                      <a:r>
                        <a:rPr sz="1800" dirty="0">
                          <a:latin typeface="Calibri"/>
                          <a:cs typeface="Calibri"/>
                        </a:rPr>
                        <a:t>6</a:t>
                      </a:r>
                      <a:endParaRPr sz="1800">
                        <a:latin typeface="Calibri"/>
                        <a:cs typeface="Calibri"/>
                      </a:endParaRPr>
                    </a:p>
                  </a:txBody>
                  <a:tcPr marL="0" marR="0" marT="26670" marB="0">
                    <a:lnL w="19050">
                      <a:solidFill>
                        <a:srgbClr val="000000"/>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95</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0</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2</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0</a:t>
                      </a:r>
                      <a:endParaRPr sz="1800">
                        <a:latin typeface="Calibri"/>
                        <a:cs typeface="Calibri"/>
                      </a:endParaRPr>
                    </a:p>
                  </a:txBody>
                  <a:tcPr marL="0" marR="0" marT="26670" marB="0">
                    <a:lnL w="19050">
                      <a:solidFill>
                        <a:srgbClr val="FFFFFF"/>
                      </a:solidFill>
                      <a:prstDash val="solid"/>
                    </a:lnL>
                    <a:lnR w="19050">
                      <a:solidFill>
                        <a:srgbClr val="000000"/>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b="1" dirty="0">
                          <a:solidFill>
                            <a:srgbClr val="FFFFFF"/>
                          </a:solidFill>
                          <a:latin typeface="Calibri"/>
                          <a:cs typeface="Calibri"/>
                        </a:rPr>
                        <a:t>14</a:t>
                      </a:r>
                      <a:endParaRPr sz="1800">
                        <a:latin typeface="Calibri"/>
                        <a:cs typeface="Calibri"/>
                      </a:endParaRPr>
                    </a:p>
                  </a:txBody>
                  <a:tcPr marL="0" marR="0" marT="26670" marB="0">
                    <a:lnL w="19050">
                      <a:solidFill>
                        <a:srgbClr val="000000"/>
                      </a:solidFill>
                      <a:prstDash val="solid"/>
                    </a:lnL>
                    <a:lnR w="19050">
                      <a:solidFill>
                        <a:srgbClr val="FFFFFF"/>
                      </a:solidFill>
                      <a:prstDash val="solid"/>
                    </a:lnR>
                    <a:lnT w="76200">
                      <a:solidFill>
                        <a:srgbClr val="000000"/>
                      </a:solidFill>
                      <a:prstDash val="solid"/>
                    </a:lnT>
                    <a:lnB w="19050">
                      <a:solidFill>
                        <a:srgbClr val="FFFFFF"/>
                      </a:solidFill>
                      <a:prstDash val="solid"/>
                    </a:lnB>
                  </a:tcPr>
                </a:tc>
                <a:extLst>
                  <a:ext uri="{0D108BD9-81ED-4DB2-BD59-A6C34878D82A}">
                    <a16:rowId xmlns:a16="http://schemas.microsoft.com/office/drawing/2014/main" val="10003"/>
                  </a:ext>
                </a:extLst>
              </a:tr>
              <a:tr h="323850">
                <a:tc>
                  <a:txBody>
                    <a:bodyPr/>
                    <a:lstStyle/>
                    <a:p>
                      <a:pPr algn="r">
                        <a:lnSpc>
                          <a:spcPct val="100000"/>
                        </a:lnSpc>
                        <a:spcBef>
                          <a:spcPts val="290"/>
                        </a:spcBef>
                      </a:pPr>
                      <a:r>
                        <a:rPr sz="1800" dirty="0">
                          <a:solidFill>
                            <a:schemeClr val="tx1">
                              <a:lumMod val="85000"/>
                              <a:lumOff val="15000"/>
                            </a:schemeClr>
                          </a:solidFill>
                          <a:latin typeface="Calibri"/>
                          <a:cs typeface="Calibri"/>
                        </a:rPr>
                        <a:t>4</a:t>
                      </a: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323850">
                <a:tc>
                  <a:txBody>
                    <a:bodyPr/>
                    <a:lstStyle/>
                    <a:p>
                      <a:pPr algn="r">
                        <a:lnSpc>
                          <a:spcPct val="100000"/>
                        </a:lnSpc>
                        <a:spcBef>
                          <a:spcPts val="290"/>
                        </a:spcBef>
                      </a:pPr>
                      <a:r>
                        <a:rPr sz="1800" dirty="0">
                          <a:solidFill>
                            <a:schemeClr val="tx1">
                              <a:lumMod val="85000"/>
                              <a:lumOff val="15000"/>
                            </a:schemeClr>
                          </a:solidFill>
                          <a:latin typeface="Calibri"/>
                          <a:cs typeface="Calibri"/>
                        </a:rPr>
                        <a:t>5</a:t>
                      </a: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323850">
                <a:tc>
                  <a:txBody>
                    <a:bodyPr/>
                    <a:lstStyle/>
                    <a:p>
                      <a:pPr algn="r">
                        <a:lnSpc>
                          <a:spcPct val="100000"/>
                        </a:lnSpc>
                        <a:spcBef>
                          <a:spcPts val="290"/>
                        </a:spcBef>
                      </a:pPr>
                      <a:r>
                        <a:rPr sz="1800" dirty="0">
                          <a:solidFill>
                            <a:schemeClr val="tx1">
                              <a:lumMod val="85000"/>
                              <a:lumOff val="15000"/>
                            </a:schemeClr>
                          </a:solidFill>
                          <a:latin typeface="Calibri"/>
                          <a:cs typeface="Calibri"/>
                        </a:rPr>
                        <a:t>6</a:t>
                      </a: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323850">
                <a:tc>
                  <a:txBody>
                    <a:bodyPr/>
                    <a:lstStyle/>
                    <a:p>
                      <a:pPr algn="r">
                        <a:lnSpc>
                          <a:spcPct val="100000"/>
                        </a:lnSpc>
                        <a:spcBef>
                          <a:spcPts val="290"/>
                        </a:spcBef>
                      </a:pPr>
                      <a:r>
                        <a:rPr sz="1800" dirty="0">
                          <a:solidFill>
                            <a:schemeClr val="tx1">
                              <a:lumMod val="85000"/>
                              <a:lumOff val="15000"/>
                            </a:schemeClr>
                          </a:solidFill>
                          <a:latin typeface="Calibri"/>
                          <a:cs typeface="Calibri"/>
                        </a:rPr>
                        <a:t>7</a:t>
                      </a: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323850">
                <a:tc>
                  <a:txBody>
                    <a:bodyPr/>
                    <a:lstStyle/>
                    <a:p>
                      <a:pPr algn="r">
                        <a:lnSpc>
                          <a:spcPct val="100000"/>
                        </a:lnSpc>
                        <a:spcBef>
                          <a:spcPts val="290"/>
                        </a:spcBef>
                      </a:pPr>
                      <a:r>
                        <a:rPr sz="1800" dirty="0">
                          <a:solidFill>
                            <a:schemeClr val="tx1">
                              <a:lumMod val="85000"/>
                              <a:lumOff val="15000"/>
                            </a:schemeClr>
                          </a:solidFill>
                          <a:latin typeface="Calibri"/>
                          <a:cs typeface="Calibri"/>
                        </a:rPr>
                        <a:t>8</a:t>
                      </a: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323850">
                <a:tc>
                  <a:txBody>
                    <a:bodyPr/>
                    <a:lstStyle/>
                    <a:p>
                      <a:pPr algn="r">
                        <a:lnSpc>
                          <a:spcPct val="100000"/>
                        </a:lnSpc>
                        <a:spcBef>
                          <a:spcPts val="290"/>
                        </a:spcBef>
                      </a:pPr>
                      <a:r>
                        <a:rPr sz="1800" dirty="0">
                          <a:solidFill>
                            <a:schemeClr val="tx1">
                              <a:lumMod val="85000"/>
                              <a:lumOff val="15000"/>
                            </a:schemeClr>
                          </a:solidFill>
                          <a:latin typeface="Calibri"/>
                          <a:cs typeface="Calibri"/>
                        </a:rPr>
                        <a:t>9</a:t>
                      </a: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57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323850">
                <a:tc>
                  <a:txBody>
                    <a:bodyPr/>
                    <a:lstStyle/>
                    <a:p>
                      <a:pPr algn="r">
                        <a:lnSpc>
                          <a:spcPct val="100000"/>
                        </a:lnSpc>
                        <a:spcBef>
                          <a:spcPts val="290"/>
                        </a:spcBef>
                      </a:pPr>
                      <a:r>
                        <a:rPr sz="1800" dirty="0">
                          <a:solidFill>
                            <a:schemeClr val="tx1">
                              <a:lumMod val="85000"/>
                              <a:lumOff val="15000"/>
                            </a:schemeClr>
                          </a:solidFill>
                          <a:latin typeface="Calibri"/>
                          <a:cs typeface="Calibri"/>
                        </a:rPr>
                        <a:t>10</a:t>
                      </a: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121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8</a:t>
                      </a:r>
                      <a:endParaRPr sz="1800" dirty="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10"/>
                  </a:ext>
                </a:extLst>
              </a:tr>
            </a:tbl>
          </a:graphicData>
        </a:graphic>
      </p:graphicFrame>
      <p:sp>
        <p:nvSpPr>
          <p:cNvPr id="28" name="object 28"/>
          <p:cNvSpPr/>
          <p:nvPr/>
        </p:nvSpPr>
        <p:spPr>
          <a:xfrm>
            <a:off x="1794932" y="3335866"/>
            <a:ext cx="5638800" cy="491066"/>
          </a:xfrm>
          <a:prstGeom prst="rect">
            <a:avLst/>
          </a:prstGeom>
          <a:blipFill>
            <a:blip r:embed="rId2"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p:nvPr/>
        </p:nvSpPr>
        <p:spPr>
          <a:xfrm>
            <a:off x="719839"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D9D9D9"/>
          </a:solidFill>
        </p:spPr>
        <p:txBody>
          <a:bodyPr wrap="square" lIns="0" tIns="0" rIns="0" bIns="0" rtlCol="0"/>
          <a:lstStyle/>
          <a:p>
            <a:endParaRPr/>
          </a:p>
        </p:txBody>
      </p:sp>
      <p:sp>
        <p:nvSpPr>
          <p:cNvPr id="6" name="object 6"/>
          <p:cNvSpPr/>
          <p:nvPr/>
        </p:nvSpPr>
        <p:spPr>
          <a:xfrm>
            <a:off x="1820457"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7" name="object 7"/>
          <p:cNvSpPr/>
          <p:nvPr/>
        </p:nvSpPr>
        <p:spPr>
          <a:xfrm>
            <a:off x="2921073"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8" name="object 8"/>
          <p:cNvSpPr/>
          <p:nvPr/>
        </p:nvSpPr>
        <p:spPr>
          <a:xfrm>
            <a:off x="4021691"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9" name="object 9"/>
          <p:cNvSpPr/>
          <p:nvPr/>
        </p:nvSpPr>
        <p:spPr>
          <a:xfrm>
            <a:off x="5122307"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0" name="object 10"/>
          <p:cNvSpPr/>
          <p:nvPr/>
        </p:nvSpPr>
        <p:spPr>
          <a:xfrm>
            <a:off x="6222925" y="5984309"/>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1" name="object 11"/>
          <p:cNvSpPr/>
          <p:nvPr/>
        </p:nvSpPr>
        <p:spPr>
          <a:xfrm>
            <a:off x="7323541" y="5984309"/>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2" name="object 12"/>
          <p:cNvSpPr/>
          <p:nvPr/>
        </p:nvSpPr>
        <p:spPr>
          <a:xfrm>
            <a:off x="719839"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D9D9D9"/>
          </a:solidFill>
        </p:spPr>
        <p:txBody>
          <a:bodyPr wrap="square" lIns="0" tIns="0" rIns="0" bIns="0" rtlCol="0"/>
          <a:lstStyle/>
          <a:p>
            <a:endParaRPr/>
          </a:p>
        </p:txBody>
      </p:sp>
      <p:sp>
        <p:nvSpPr>
          <p:cNvPr id="13" name="object 13"/>
          <p:cNvSpPr/>
          <p:nvPr/>
        </p:nvSpPr>
        <p:spPr>
          <a:xfrm>
            <a:off x="1820457"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4" name="object 14"/>
          <p:cNvSpPr/>
          <p:nvPr/>
        </p:nvSpPr>
        <p:spPr>
          <a:xfrm>
            <a:off x="2921073"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5" name="object 15"/>
          <p:cNvSpPr/>
          <p:nvPr/>
        </p:nvSpPr>
        <p:spPr>
          <a:xfrm>
            <a:off x="4021691"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6" name="object 16"/>
          <p:cNvSpPr/>
          <p:nvPr/>
        </p:nvSpPr>
        <p:spPr>
          <a:xfrm>
            <a:off x="5122307"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7" name="object 17"/>
          <p:cNvSpPr/>
          <p:nvPr/>
        </p:nvSpPr>
        <p:spPr>
          <a:xfrm>
            <a:off x="6222925" y="6308201"/>
            <a:ext cx="1101090" cy="324485"/>
          </a:xfrm>
          <a:custGeom>
            <a:avLst/>
            <a:gdLst/>
            <a:ahLst/>
            <a:cxnLst/>
            <a:rect l="l" t="t" r="r" b="b"/>
            <a:pathLst>
              <a:path w="1101090"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8" name="object 18"/>
          <p:cNvSpPr/>
          <p:nvPr/>
        </p:nvSpPr>
        <p:spPr>
          <a:xfrm>
            <a:off x="7323541" y="6308201"/>
            <a:ext cx="1101090" cy="324485"/>
          </a:xfrm>
          <a:custGeom>
            <a:avLst/>
            <a:gdLst/>
            <a:ahLst/>
            <a:cxnLst/>
            <a:rect l="l" t="t" r="r" b="b"/>
            <a:pathLst>
              <a:path w="1101090" h="324484">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9" name="object 19"/>
          <p:cNvSpPr txBox="1"/>
          <p:nvPr/>
        </p:nvSpPr>
        <p:spPr>
          <a:xfrm>
            <a:off x="3536073" y="1733373"/>
            <a:ext cx="2415548"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Features </a:t>
            </a:r>
            <a:r>
              <a:rPr sz="1800" dirty="0">
                <a:latin typeface="Lato" panose="020F0502020204030203" pitchFamily="34" charset="0"/>
                <a:ea typeface="Lato" panose="020F0502020204030203" pitchFamily="34" charset="0"/>
                <a:cs typeface="Lato" panose="020F0502020204030203" pitchFamily="34" charset="0"/>
              </a:rPr>
              <a:t>or</a:t>
            </a:r>
            <a:r>
              <a:rPr sz="1800" spc="-35" dirty="0">
                <a:latin typeface="Lato" panose="020F0502020204030203" pitchFamily="34" charset="0"/>
                <a:ea typeface="Lato" panose="020F0502020204030203" pitchFamily="34" charset="0"/>
                <a:cs typeface="Lato" panose="020F0502020204030203" pitchFamily="34" charset="0"/>
              </a:rPr>
              <a:t> </a:t>
            </a:r>
            <a:r>
              <a:rPr sz="1800" spc="-10" dirty="0">
                <a:latin typeface="Lato" panose="020F0502020204030203" pitchFamily="34" charset="0"/>
                <a:ea typeface="Lato" panose="020F0502020204030203" pitchFamily="34" charset="0"/>
                <a:cs typeface="Lato" panose="020F0502020204030203" pitchFamily="34" charset="0"/>
              </a:rPr>
              <a:t>predictors</a:t>
            </a:r>
            <a:endParaRPr sz="1800">
              <a:latin typeface="Lato" panose="020F0502020204030203" pitchFamily="34" charset="0"/>
              <a:ea typeface="Lato" panose="020F0502020204030203" pitchFamily="34" charset="0"/>
              <a:cs typeface="Lato" panose="020F0502020204030203" pitchFamily="34" charset="0"/>
            </a:endParaRPr>
          </a:p>
        </p:txBody>
      </p:sp>
      <p:sp>
        <p:nvSpPr>
          <p:cNvPr id="20" name="object 20"/>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rgbClr val="000000"/>
            </a:solidFill>
          </a:ln>
        </p:spPr>
        <p:txBody>
          <a:bodyPr wrap="square" lIns="0" tIns="0" rIns="0" bIns="0" rtlCol="0"/>
          <a:lstStyle/>
          <a:p>
            <a:endParaRPr/>
          </a:p>
        </p:txBody>
      </p:sp>
      <p:sp>
        <p:nvSpPr>
          <p:cNvPr id="21" name="object 21"/>
          <p:cNvSpPr/>
          <p:nvPr/>
        </p:nvSpPr>
        <p:spPr>
          <a:xfrm>
            <a:off x="7292054" y="2080545"/>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rgbClr val="000000"/>
            </a:solidFill>
          </a:ln>
        </p:spPr>
        <p:txBody>
          <a:bodyPr wrap="square" lIns="0" tIns="0" rIns="0" bIns="0" rtlCol="0"/>
          <a:lstStyle/>
          <a:p>
            <a:endParaRPr/>
          </a:p>
        </p:txBody>
      </p:sp>
      <p:sp>
        <p:nvSpPr>
          <p:cNvPr id="22" name="object 22"/>
          <p:cNvSpPr txBox="1"/>
          <p:nvPr/>
        </p:nvSpPr>
        <p:spPr>
          <a:xfrm>
            <a:off x="7398273" y="1732455"/>
            <a:ext cx="1029311"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O</a:t>
            </a:r>
            <a:r>
              <a:rPr sz="1800" dirty="0">
                <a:latin typeface="Lato" panose="020F0502020204030203" pitchFamily="34" charset="0"/>
                <a:ea typeface="Lato" panose="020F0502020204030203" pitchFamily="34" charset="0"/>
                <a:cs typeface="Lato" panose="020F0502020204030203" pitchFamily="34" charset="0"/>
              </a:rPr>
              <a:t>u</a:t>
            </a:r>
            <a:r>
              <a:rPr sz="1800" spc="-25" dirty="0">
                <a:latin typeface="Lato" panose="020F0502020204030203" pitchFamily="34" charset="0"/>
                <a:ea typeface="Lato" panose="020F0502020204030203" pitchFamily="34" charset="0"/>
                <a:cs typeface="Lato" panose="020F0502020204030203" pitchFamily="34" charset="0"/>
              </a:rPr>
              <a:t>t</a:t>
            </a:r>
            <a:r>
              <a:rPr sz="1800" spc="-15" dirty="0">
                <a:latin typeface="Lato" panose="020F0502020204030203" pitchFamily="34" charset="0"/>
                <a:ea typeface="Lato" panose="020F0502020204030203" pitchFamily="34" charset="0"/>
                <a:cs typeface="Lato" panose="020F0502020204030203" pitchFamily="34" charset="0"/>
              </a:rPr>
              <a:t>c</a:t>
            </a:r>
            <a:r>
              <a:rPr sz="1800" dirty="0">
                <a:latin typeface="Lato" panose="020F0502020204030203" pitchFamily="34" charset="0"/>
                <a:ea typeface="Lato" panose="020F0502020204030203" pitchFamily="34" charset="0"/>
                <a:cs typeface="Lato" panose="020F0502020204030203" pitchFamily="34" charset="0"/>
              </a:rPr>
              <a:t>o</a:t>
            </a:r>
            <a:r>
              <a:rPr sz="1800" spc="-5" dirty="0">
                <a:latin typeface="Lato" panose="020F0502020204030203" pitchFamily="34" charset="0"/>
                <a:ea typeface="Lato" panose="020F0502020204030203" pitchFamily="34" charset="0"/>
                <a:cs typeface="Lato" panose="020F0502020204030203" pitchFamily="34" charset="0"/>
              </a:rPr>
              <a:t>m</a:t>
            </a:r>
            <a:r>
              <a:rPr sz="1800" dirty="0">
                <a:latin typeface="Lato" panose="020F0502020204030203" pitchFamily="34" charset="0"/>
                <a:ea typeface="Lato" panose="020F0502020204030203" pitchFamily="34" charset="0"/>
                <a:cs typeface="Lato" panose="020F0502020204030203" pitchFamily="34" charset="0"/>
              </a:rPr>
              <a:t>e</a:t>
            </a:r>
            <a:endParaRPr sz="1800">
              <a:latin typeface="Lato" panose="020F0502020204030203" pitchFamily="34" charset="0"/>
              <a:ea typeface="Lato" panose="020F0502020204030203" pitchFamily="34" charset="0"/>
              <a:cs typeface="Lato" panose="020F0502020204030203" pitchFamily="34" charset="0"/>
            </a:endParaRPr>
          </a:p>
        </p:txBody>
      </p:sp>
      <p:graphicFrame>
        <p:nvGraphicFramePr>
          <p:cNvPr id="23" name="object 23"/>
          <p:cNvGraphicFramePr>
            <a:graphicFrameLocks noGrp="1"/>
          </p:cNvGraphicFramePr>
          <p:nvPr>
            <p:extLst>
              <p:ext uri="{D42A27DB-BD31-4B8C-83A1-F6EECF244321}">
                <p14:modId xmlns:p14="http://schemas.microsoft.com/office/powerpoint/2010/main" val="3685193491"/>
              </p:ext>
            </p:extLst>
          </p:nvPr>
        </p:nvGraphicFramePr>
        <p:xfrm>
          <a:off x="713489" y="2423368"/>
          <a:ext cx="7703181" cy="4203700"/>
        </p:xfrm>
        <a:graphic>
          <a:graphicData uri="http://schemas.openxmlformats.org/drawingml/2006/table">
            <a:tbl>
              <a:tblPr firstRow="1" bandRow="1">
                <a:tableStyleId>{2D5ABB26-0587-4C30-8999-92F81FD0307C}</a:tableStyleId>
              </a:tblPr>
              <a:tblGrid>
                <a:gridCol w="1100455">
                  <a:extLst>
                    <a:ext uri="{9D8B030D-6E8A-4147-A177-3AD203B41FA5}">
                      <a16:colId xmlns:a16="http://schemas.microsoft.com/office/drawing/2014/main" val="20000"/>
                    </a:ext>
                  </a:extLst>
                </a:gridCol>
                <a:gridCol w="1100455">
                  <a:extLst>
                    <a:ext uri="{9D8B030D-6E8A-4147-A177-3AD203B41FA5}">
                      <a16:colId xmlns:a16="http://schemas.microsoft.com/office/drawing/2014/main" val="20001"/>
                    </a:ext>
                  </a:extLst>
                </a:gridCol>
                <a:gridCol w="1100455">
                  <a:extLst>
                    <a:ext uri="{9D8B030D-6E8A-4147-A177-3AD203B41FA5}">
                      <a16:colId xmlns:a16="http://schemas.microsoft.com/office/drawing/2014/main" val="20002"/>
                    </a:ext>
                  </a:extLst>
                </a:gridCol>
                <a:gridCol w="1100454">
                  <a:extLst>
                    <a:ext uri="{9D8B030D-6E8A-4147-A177-3AD203B41FA5}">
                      <a16:colId xmlns:a16="http://schemas.microsoft.com/office/drawing/2014/main" val="20003"/>
                    </a:ext>
                  </a:extLst>
                </a:gridCol>
                <a:gridCol w="1100454">
                  <a:extLst>
                    <a:ext uri="{9D8B030D-6E8A-4147-A177-3AD203B41FA5}">
                      <a16:colId xmlns:a16="http://schemas.microsoft.com/office/drawing/2014/main" val="20004"/>
                    </a:ext>
                  </a:extLst>
                </a:gridCol>
                <a:gridCol w="1100454">
                  <a:extLst>
                    <a:ext uri="{9D8B030D-6E8A-4147-A177-3AD203B41FA5}">
                      <a16:colId xmlns:a16="http://schemas.microsoft.com/office/drawing/2014/main" val="20005"/>
                    </a:ext>
                  </a:extLst>
                </a:gridCol>
                <a:gridCol w="1100454">
                  <a:extLst>
                    <a:ext uri="{9D8B030D-6E8A-4147-A177-3AD203B41FA5}">
                      <a16:colId xmlns:a16="http://schemas.microsoft.com/office/drawing/2014/main" val="20006"/>
                    </a:ext>
                  </a:extLst>
                </a:gridCol>
              </a:tblGrid>
              <a:tr h="639445">
                <a:tc>
                  <a:txBody>
                    <a:bodyPr/>
                    <a:lstStyle/>
                    <a:p>
                      <a:pPr>
                        <a:lnSpc>
                          <a:spcPct val="100000"/>
                        </a:lnSpc>
                        <a:spcBef>
                          <a:spcPts val="15"/>
                        </a:spcBef>
                      </a:pPr>
                      <a:endParaRPr sz="2400" dirty="0">
                        <a:solidFill>
                          <a:schemeClr val="tx1">
                            <a:lumMod val="85000"/>
                            <a:lumOff val="15000"/>
                          </a:schemeClr>
                        </a:solidFill>
                        <a:latin typeface="Times New Roman"/>
                        <a:cs typeface="Times New Roman"/>
                      </a:endParaRPr>
                    </a:p>
                    <a:p>
                      <a:pPr marL="116839">
                        <a:lnSpc>
                          <a:spcPct val="100000"/>
                        </a:lnSpc>
                      </a:pPr>
                      <a:r>
                        <a:rPr sz="1800" b="1" spc="-5" dirty="0">
                          <a:solidFill>
                            <a:schemeClr val="tx1">
                              <a:lumMod val="85000"/>
                              <a:lumOff val="15000"/>
                            </a:schemeClr>
                          </a:solidFill>
                          <a:latin typeface="Calibri"/>
                          <a:cs typeface="Calibri"/>
                        </a:rPr>
                        <a:t>Molecule</a:t>
                      </a:r>
                      <a:endParaRPr sz="1800" dirty="0">
                        <a:solidFill>
                          <a:schemeClr val="tx1">
                            <a:lumMod val="85000"/>
                            <a:lumOff val="15000"/>
                          </a:schemeClr>
                        </a:solidFill>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marL="239395" marR="106045" indent="-113030">
                        <a:lnSpc>
                          <a:spcPts val="2130"/>
                        </a:lnSpc>
                        <a:spcBef>
                          <a:spcPts val="710"/>
                        </a:spcBef>
                      </a:pPr>
                      <a:r>
                        <a:rPr sz="1800" b="1" dirty="0">
                          <a:solidFill>
                            <a:srgbClr val="FFFFFF"/>
                          </a:solidFill>
                          <a:latin typeface="Calibri"/>
                          <a:cs typeface="Calibri"/>
                        </a:rPr>
                        <a:t>D</a:t>
                      </a:r>
                      <a:r>
                        <a:rPr sz="1800" b="1" spc="-10" dirty="0">
                          <a:solidFill>
                            <a:srgbClr val="FFFFFF"/>
                          </a:solidFill>
                          <a:latin typeface="Calibri"/>
                          <a:cs typeface="Calibri"/>
                        </a:rPr>
                        <a:t>i</a:t>
                      </a:r>
                      <a:r>
                        <a:rPr sz="1800" b="1" spc="0" dirty="0">
                          <a:solidFill>
                            <a:srgbClr val="FFFFFF"/>
                          </a:solidFill>
                          <a:latin typeface="Calibri"/>
                          <a:cs typeface="Calibri"/>
                        </a:rPr>
                        <a:t>ff</a:t>
                      </a:r>
                      <a:r>
                        <a:rPr sz="1800" b="1" spc="-5" dirty="0">
                          <a:solidFill>
                            <a:srgbClr val="FFFFFF"/>
                          </a:solidFill>
                          <a:latin typeface="Calibri"/>
                          <a:cs typeface="Calibri"/>
                        </a:rPr>
                        <a:t>u</a:t>
                      </a:r>
                      <a:r>
                        <a:rPr sz="1800" b="1" spc="-10" dirty="0">
                          <a:solidFill>
                            <a:srgbClr val="FFFFFF"/>
                          </a:solidFill>
                          <a:latin typeface="Calibri"/>
                          <a:cs typeface="Calibri"/>
                        </a:rPr>
                        <a:t>s</a:t>
                      </a:r>
                      <a:r>
                        <a:rPr sz="1800" b="1" spc="-5" dirty="0">
                          <a:solidFill>
                            <a:srgbClr val="FFFFFF"/>
                          </a:solidFill>
                          <a:latin typeface="Calibri"/>
                          <a:cs typeface="Calibri"/>
                        </a:rPr>
                        <a:t>io</a:t>
                      </a:r>
                      <a:r>
                        <a:rPr sz="1800" b="1" dirty="0">
                          <a:solidFill>
                            <a:srgbClr val="FFFFFF"/>
                          </a:solidFill>
                          <a:latin typeface="Calibri"/>
                          <a:cs typeface="Calibri"/>
                        </a:rPr>
                        <a:t>n  </a:t>
                      </a:r>
                      <a:r>
                        <a:rPr sz="1800" b="1" spc="-15" dirty="0">
                          <a:solidFill>
                            <a:srgbClr val="FFFFFF"/>
                          </a:solidFill>
                          <a:latin typeface="Calibri"/>
                          <a:cs typeface="Calibri"/>
                        </a:rPr>
                        <a:t>(nm/s)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17804" marR="55880" indent="-140970">
                        <a:lnSpc>
                          <a:spcPts val="2130"/>
                        </a:lnSpc>
                        <a:spcBef>
                          <a:spcPts val="710"/>
                        </a:spcBef>
                      </a:pPr>
                      <a:r>
                        <a:rPr sz="1800" b="1" dirty="0">
                          <a:solidFill>
                            <a:srgbClr val="FFFFFF"/>
                          </a:solidFill>
                          <a:latin typeface="Calibri"/>
                          <a:cs typeface="Calibri"/>
                        </a:rPr>
                        <a:t>M</a:t>
                      </a:r>
                      <a:r>
                        <a:rPr sz="1800" b="1" spc="-10" dirty="0">
                          <a:solidFill>
                            <a:srgbClr val="FFFFFF"/>
                          </a:solidFill>
                          <a:latin typeface="Calibri"/>
                          <a:cs typeface="Calibri"/>
                        </a:rPr>
                        <a:t>o</a:t>
                      </a:r>
                      <a:r>
                        <a:rPr sz="1800" b="1" spc="-5" dirty="0">
                          <a:solidFill>
                            <a:srgbClr val="FFFFFF"/>
                          </a:solidFill>
                          <a:latin typeface="Calibri"/>
                          <a:cs typeface="Calibri"/>
                        </a:rPr>
                        <a:t>l</a:t>
                      </a:r>
                      <a:r>
                        <a:rPr sz="1800" b="1" spc="-10" dirty="0">
                          <a:solidFill>
                            <a:srgbClr val="FFFFFF"/>
                          </a:solidFill>
                          <a:latin typeface="Calibri"/>
                          <a:cs typeface="Calibri"/>
                        </a:rPr>
                        <a:t>e</a:t>
                      </a:r>
                      <a:r>
                        <a:rPr sz="1800" b="1" spc="-5" dirty="0">
                          <a:solidFill>
                            <a:srgbClr val="FFFFFF"/>
                          </a:solidFill>
                          <a:latin typeface="Calibri"/>
                          <a:cs typeface="Calibri"/>
                        </a:rPr>
                        <a:t>cula</a:t>
                      </a:r>
                      <a:r>
                        <a:rPr sz="1800" b="1" dirty="0">
                          <a:solidFill>
                            <a:srgbClr val="FFFFFF"/>
                          </a:solidFill>
                          <a:latin typeface="Calibri"/>
                          <a:cs typeface="Calibri"/>
                        </a:rPr>
                        <a:t>r  </a:t>
                      </a:r>
                      <a:r>
                        <a:rPr sz="1800" b="1" spc="-20" dirty="0">
                          <a:solidFill>
                            <a:srgbClr val="FFFFFF"/>
                          </a:solidFill>
                          <a:latin typeface="Calibri"/>
                          <a:cs typeface="Calibri"/>
                        </a:rPr>
                        <a:t>Weight</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2400">
                        <a:latin typeface="Times New Roman"/>
                        <a:cs typeface="Times New Roman"/>
                      </a:endParaRPr>
                    </a:p>
                    <a:p>
                      <a:pPr marL="62865">
                        <a:lnSpc>
                          <a:spcPct val="100000"/>
                        </a:lnSpc>
                      </a:pPr>
                      <a:r>
                        <a:rPr sz="1800" b="1" spc="-5" dirty="0">
                          <a:solidFill>
                            <a:srgbClr val="FFFFFF"/>
                          </a:solidFill>
                          <a:latin typeface="Calibri"/>
                          <a:cs typeface="Calibri"/>
                        </a:rPr>
                        <a:t>C=C</a:t>
                      </a:r>
                      <a:r>
                        <a:rPr sz="1800" b="1" spc="-45" dirty="0">
                          <a:solidFill>
                            <a:srgbClr val="FFFFFF"/>
                          </a:solidFill>
                          <a:latin typeface="Calibri"/>
                          <a:cs typeface="Calibri"/>
                        </a:rPr>
                        <a:t> </a:t>
                      </a:r>
                      <a:r>
                        <a:rPr sz="1800" b="1" spc="-5" dirty="0">
                          <a:solidFill>
                            <a:srgbClr val="FFFFFF"/>
                          </a:solidFill>
                          <a:latin typeface="Calibri"/>
                          <a:cs typeface="Calibri"/>
                        </a:rPr>
                        <a:t>bonds</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27965" marR="183515" indent="-22860">
                        <a:lnSpc>
                          <a:spcPts val="2130"/>
                        </a:lnSpc>
                        <a:spcBef>
                          <a:spcPts val="710"/>
                        </a:spcBef>
                      </a:pPr>
                      <a:r>
                        <a:rPr sz="1800" b="1" dirty="0">
                          <a:solidFill>
                            <a:srgbClr val="FFFFFF"/>
                          </a:solidFill>
                          <a:latin typeface="Calibri"/>
                          <a:cs typeface="Calibri"/>
                        </a:rPr>
                        <a:t>H</a:t>
                      </a:r>
                      <a:r>
                        <a:rPr sz="1800" b="1" spc="-5" dirty="0">
                          <a:solidFill>
                            <a:srgbClr val="FFFFFF"/>
                          </a:solidFill>
                          <a:latin typeface="Calibri"/>
                          <a:cs typeface="Calibri"/>
                        </a:rPr>
                        <a:t>-b</a:t>
                      </a:r>
                      <a:r>
                        <a:rPr sz="1800" b="1" spc="-10" dirty="0">
                          <a:solidFill>
                            <a:srgbClr val="FFFFFF"/>
                          </a:solidFill>
                          <a:latin typeface="Calibri"/>
                          <a:cs typeface="Calibri"/>
                        </a:rPr>
                        <a:t>o</a:t>
                      </a:r>
                      <a:r>
                        <a:rPr sz="1800" b="1" spc="-5" dirty="0">
                          <a:solidFill>
                            <a:srgbClr val="FFFFFF"/>
                          </a:solidFill>
                          <a:latin typeface="Calibri"/>
                          <a:cs typeface="Calibri"/>
                        </a:rPr>
                        <a:t>nd  </a:t>
                      </a:r>
                      <a:r>
                        <a:rPr sz="1800" b="1" spc="-10" dirty="0">
                          <a:solidFill>
                            <a:srgbClr val="FFFFFF"/>
                          </a:solidFill>
                          <a:latin typeface="Calibri"/>
                          <a:cs typeface="Calibri"/>
                        </a:rPr>
                        <a:t>donors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103505" marR="80010" indent="101600">
                        <a:lnSpc>
                          <a:spcPts val="2130"/>
                        </a:lnSpc>
                        <a:spcBef>
                          <a:spcPts val="710"/>
                        </a:spcBef>
                      </a:pPr>
                      <a:r>
                        <a:rPr sz="1800" b="1" spc="-5" dirty="0">
                          <a:solidFill>
                            <a:srgbClr val="FFFFFF"/>
                          </a:solidFill>
                          <a:latin typeface="Calibri"/>
                          <a:cs typeface="Calibri"/>
                        </a:rPr>
                        <a:t>H-bond  acce</a:t>
                      </a:r>
                      <a:r>
                        <a:rPr sz="1800" b="1" spc="-10" dirty="0">
                          <a:solidFill>
                            <a:srgbClr val="FFFFFF"/>
                          </a:solidFill>
                          <a:latin typeface="Calibri"/>
                          <a:cs typeface="Calibri"/>
                        </a:rPr>
                        <a:t>p</a:t>
                      </a:r>
                      <a:r>
                        <a:rPr sz="1800" b="1" spc="-20" dirty="0">
                          <a:solidFill>
                            <a:srgbClr val="FFFFFF"/>
                          </a:solidFill>
                          <a:latin typeface="Calibri"/>
                          <a:cs typeface="Calibri"/>
                        </a:rPr>
                        <a:t>t</a:t>
                      </a:r>
                      <a:r>
                        <a:rPr sz="1800" b="1" spc="-5" dirty="0">
                          <a:solidFill>
                            <a:srgbClr val="FFFFFF"/>
                          </a:solidFill>
                          <a:latin typeface="Calibri"/>
                          <a:cs typeface="Calibri"/>
                        </a:rPr>
                        <a:t>o</a:t>
                      </a:r>
                      <a:r>
                        <a:rPr sz="1800" b="1" spc="-25" dirty="0">
                          <a:solidFill>
                            <a:srgbClr val="FFFFFF"/>
                          </a:solidFill>
                          <a:latin typeface="Calibri"/>
                          <a:cs typeface="Calibri"/>
                        </a:rPr>
                        <a:t>r</a:t>
                      </a:r>
                      <a:r>
                        <a:rPr sz="1800" b="1" dirty="0">
                          <a:solidFill>
                            <a:srgbClr val="FFFFFF"/>
                          </a:solidFill>
                          <a:latin typeface="Calibri"/>
                          <a:cs typeface="Calibri"/>
                        </a:rPr>
                        <a:t>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5"/>
                        </a:spcBef>
                      </a:pPr>
                      <a:endParaRPr sz="2350">
                        <a:latin typeface="Times New Roman"/>
                        <a:cs typeface="Times New Roman"/>
                      </a:endParaRPr>
                    </a:p>
                    <a:p>
                      <a:pPr marL="201295">
                        <a:lnSpc>
                          <a:spcPct val="100000"/>
                        </a:lnSpc>
                      </a:pPr>
                      <a:r>
                        <a:rPr sz="1800" b="1" spc="-15" dirty="0">
                          <a:solidFill>
                            <a:srgbClr val="FFFFFF"/>
                          </a:solidFill>
                          <a:latin typeface="Calibri"/>
                          <a:cs typeface="Calibri"/>
                        </a:rPr>
                        <a:t>Kd</a:t>
                      </a:r>
                      <a:r>
                        <a:rPr sz="1800" b="1" spc="-25" dirty="0">
                          <a:solidFill>
                            <a:srgbClr val="FFFFFF"/>
                          </a:solidFill>
                          <a:latin typeface="Calibri"/>
                          <a:cs typeface="Calibri"/>
                        </a:rPr>
                        <a:t> </a:t>
                      </a:r>
                      <a:r>
                        <a:rPr sz="1800" b="1" dirty="0">
                          <a:solidFill>
                            <a:srgbClr val="FFFFFF"/>
                          </a:solidFill>
                          <a:latin typeface="Calibri"/>
                          <a:cs typeface="Calibri"/>
                        </a:rPr>
                        <a:t>(fM)</a:t>
                      </a:r>
                      <a:endParaRPr sz="1800">
                        <a:latin typeface="Calibri"/>
                        <a:cs typeface="Calibr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323850">
                <a:tc>
                  <a:txBody>
                    <a:bodyPr/>
                    <a:lstStyle/>
                    <a:p>
                      <a:pPr algn="r">
                        <a:lnSpc>
                          <a:spcPct val="100000"/>
                        </a:lnSpc>
                        <a:spcBef>
                          <a:spcPts val="290"/>
                        </a:spcBef>
                      </a:pPr>
                      <a:r>
                        <a:rPr sz="1800" dirty="0">
                          <a:solidFill>
                            <a:schemeClr val="tx1">
                              <a:lumMod val="85000"/>
                              <a:lumOff val="15000"/>
                            </a:schemeClr>
                          </a:solidFill>
                          <a:latin typeface="Calibri"/>
                          <a:cs typeface="Calibri"/>
                        </a:rPr>
                        <a:t>1</a:t>
                      </a: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1"/>
                  </a:ext>
                </a:extLst>
              </a:tr>
              <a:tr h="323850">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2"/>
                  </a:ext>
                </a:extLst>
              </a:tr>
              <a:tr h="323850">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3"/>
                  </a:ext>
                </a:extLst>
              </a:tr>
              <a:tr h="323850">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323850">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323850">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323850">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323850">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323850">
                <a:tc>
                  <a:txBody>
                    <a:bodyPr/>
                    <a:lstStyle/>
                    <a:p>
                      <a:pPr algn="r">
                        <a:lnSpc>
                          <a:spcPct val="100000"/>
                        </a:lnSpc>
                        <a:spcBef>
                          <a:spcPts val="290"/>
                        </a:spcBef>
                      </a:pPr>
                      <a:r>
                        <a:rPr sz="1800" dirty="0">
                          <a:latin typeface="Calibri"/>
                          <a:cs typeface="Calibri"/>
                        </a:rPr>
                        <a:t>9</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57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311785">
                <a:tc>
                  <a:txBody>
                    <a:bodyPr/>
                    <a:lstStyle/>
                    <a:p>
                      <a:pPr algn="r">
                        <a:lnSpc>
                          <a:spcPts val="2065"/>
                        </a:lnSpc>
                        <a:spcBef>
                          <a:spcPts val="290"/>
                        </a:spcBef>
                      </a:pPr>
                      <a:r>
                        <a:rPr sz="1800" dirty="0">
                          <a:latin typeface="Calibri"/>
                          <a:cs typeface="Calibri"/>
                        </a:rPr>
                        <a:t>10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tcPr>
                </a:tc>
                <a:tc>
                  <a:txBody>
                    <a:bodyPr/>
                    <a:lstStyle/>
                    <a:p>
                      <a:pPr algn="r">
                        <a:lnSpc>
                          <a:spcPts val="2065"/>
                        </a:lnSpc>
                        <a:spcBef>
                          <a:spcPts val="290"/>
                        </a:spcBef>
                      </a:pPr>
                      <a:r>
                        <a:rPr sz="1800" dirty="0">
                          <a:latin typeface="Calibri"/>
                          <a:cs typeface="Calibri"/>
                        </a:rPr>
                        <a:t>6</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121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b="1" dirty="0">
                          <a:solidFill>
                            <a:srgbClr val="FFFFFF"/>
                          </a:solidFill>
                          <a:latin typeface="Calibri"/>
                          <a:cs typeface="Calibri"/>
                        </a:rPr>
                        <a:t>8</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79646"/>
                    </a:solidFill>
                  </a:tcPr>
                </a:tc>
                <a:extLst>
                  <a:ext uri="{0D108BD9-81ED-4DB2-BD59-A6C34878D82A}">
                    <a16:rowId xmlns:a16="http://schemas.microsoft.com/office/drawing/2014/main" val="10010"/>
                  </a:ext>
                </a:extLst>
              </a:tr>
              <a:tr h="335280">
                <a:tc>
                  <a:txBody>
                    <a:bodyPr/>
                    <a:lstStyle/>
                    <a:p>
                      <a:pPr algn="r">
                        <a:lnSpc>
                          <a:spcPct val="100000"/>
                        </a:lnSpc>
                        <a:spcBef>
                          <a:spcPts val="380"/>
                        </a:spcBef>
                      </a:pPr>
                      <a:r>
                        <a:rPr sz="1800" dirty="0">
                          <a:latin typeface="Calibri"/>
                          <a:cs typeface="Calibri"/>
                        </a:rPr>
                        <a:t>11</a:t>
                      </a:r>
                      <a:endParaRPr sz="1800">
                        <a:latin typeface="Calibri"/>
                        <a:cs typeface="Calibri"/>
                      </a:endParaRPr>
                    </a:p>
                  </a:txBody>
                  <a:tcPr marL="0" marR="0" marT="4826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tcPr>
                </a:tc>
                <a:tc>
                  <a:txBody>
                    <a:bodyPr/>
                    <a:lstStyle/>
                    <a:p>
                      <a:pPr algn="r">
                        <a:lnSpc>
                          <a:spcPct val="100000"/>
                        </a:lnSpc>
                        <a:spcBef>
                          <a:spcPts val="380"/>
                        </a:spcBef>
                      </a:pPr>
                      <a:r>
                        <a:rPr sz="1800" dirty="0">
                          <a:latin typeface="Calibri"/>
                          <a:cs typeface="Calibri"/>
                        </a:rPr>
                        <a:t>4</a:t>
                      </a:r>
                      <a:endParaRPr sz="1800">
                        <a:latin typeface="Calibri"/>
                        <a:cs typeface="Calibri"/>
                      </a:endParaRPr>
                    </a:p>
                  </a:txBody>
                  <a:tcPr marL="0" marR="0" marT="48260"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98</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2</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1</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1</a:t>
                      </a:r>
                      <a:endParaRPr sz="1800">
                        <a:latin typeface="Calibri"/>
                        <a:cs typeface="Calibri"/>
                      </a:endParaRPr>
                    </a:p>
                  </a:txBody>
                  <a:tcPr marL="0" marR="0" marT="48260" marB="0">
                    <a:lnL w="19050">
                      <a:solidFill>
                        <a:srgbClr val="FFFFFF"/>
                      </a:solidFill>
                      <a:prstDash val="solid"/>
                    </a:lnL>
                    <a:lnR w="19050">
                      <a:solidFill>
                        <a:srgbClr val="000000"/>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b="1" dirty="0">
                          <a:latin typeface="Calibri"/>
                          <a:cs typeface="Calibri"/>
                        </a:rPr>
                        <a:t>????????</a:t>
                      </a:r>
                      <a:endParaRPr sz="1800" dirty="0">
                        <a:latin typeface="Calibri"/>
                        <a:cs typeface="Calibri"/>
                      </a:endParaRPr>
                    </a:p>
                  </a:txBody>
                  <a:tcPr marL="0" marR="0" marT="48260"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val="10011"/>
                  </a:ext>
                </a:extLst>
              </a:tr>
            </a:tbl>
          </a:graphicData>
        </a:graphic>
      </p:graphicFrame>
      <p:sp>
        <p:nvSpPr>
          <p:cNvPr id="24" name="object 24"/>
          <p:cNvSpPr/>
          <p:nvPr/>
        </p:nvSpPr>
        <p:spPr>
          <a:xfrm>
            <a:off x="1799167" y="6239933"/>
            <a:ext cx="5638800" cy="495300"/>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262124" y="6163990"/>
            <a:ext cx="1099787" cy="600541"/>
          </a:xfrm>
          <a:prstGeom prst="rect">
            <a:avLst/>
          </a:prstGeom>
          <a:blipFill>
            <a:blip r:embed="rId3" cstate="print"/>
            <a:stretch>
              <a:fillRect/>
            </a:stretch>
          </a:blipFill>
        </p:spPr>
        <p:txBody>
          <a:bodyPr wrap="square" lIns="0" tIns="0" rIns="0" bIns="0" rtlCol="0"/>
          <a:lstStyle/>
          <a:p>
            <a:endParaRPr/>
          </a:p>
        </p:txBody>
      </p:sp>
      <p:sp>
        <p:nvSpPr>
          <p:cNvPr id="26" name="object 4">
            <a:extLst>
              <a:ext uri="{FF2B5EF4-FFF2-40B4-BE49-F238E27FC236}">
                <a16:creationId xmlns:a16="http://schemas.microsoft.com/office/drawing/2014/main" id="{F86B2C41-2192-DB4C-9462-B8091A0ABF4B}"/>
              </a:ext>
            </a:extLst>
          </p:cNvPr>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8229600" cy="2694327"/>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3200" spc="-15" dirty="0">
                <a:latin typeface="Lato" panose="020F0502020204030203" pitchFamily="34" charset="0"/>
                <a:ea typeface="Lato" panose="020F0502020204030203" pitchFamily="34" charset="0"/>
                <a:cs typeface="Lato" panose="020F0502020204030203" pitchFamily="34" charset="0"/>
              </a:rPr>
              <a:t>Regression</a:t>
            </a:r>
            <a:endParaRPr sz="32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sz="2800" spc="-5" dirty="0">
                <a:latin typeface="Lato" panose="020F0502020204030203" pitchFamily="34" charset="0"/>
                <a:ea typeface="Lato" panose="020F0502020204030203" pitchFamily="34" charset="0"/>
                <a:cs typeface="Lato" panose="020F0502020204030203" pitchFamily="34" charset="0"/>
              </a:rPr>
              <a:t>Linear</a:t>
            </a:r>
            <a:r>
              <a:rPr sz="2800" dirty="0">
                <a:latin typeface="Lato" panose="020F0502020204030203" pitchFamily="34" charset="0"/>
                <a:ea typeface="Lato" panose="020F0502020204030203" pitchFamily="34" charset="0"/>
                <a:cs typeface="Lato" panose="020F0502020204030203" pitchFamily="34" charset="0"/>
              </a:rPr>
              <a:t> </a:t>
            </a:r>
            <a:r>
              <a:rPr sz="2800" spc="-15" dirty="0">
                <a:latin typeface="Lato" panose="020F0502020204030203" pitchFamily="34" charset="0"/>
                <a:ea typeface="Lato" panose="020F0502020204030203" pitchFamily="34" charset="0"/>
                <a:cs typeface="Lato" panose="020F0502020204030203" pitchFamily="34" charset="0"/>
              </a:rPr>
              <a:t>regression</a:t>
            </a:r>
            <a:endParaRPr sz="28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800" spc="-5" dirty="0">
                <a:latin typeface="Lato" panose="020F0502020204030203" pitchFamily="34" charset="0"/>
                <a:ea typeface="Lato" panose="020F0502020204030203" pitchFamily="34" charset="0"/>
                <a:cs typeface="Lato" panose="020F0502020204030203" pitchFamily="34" charset="0"/>
              </a:rPr>
              <a:t>LASSO </a:t>
            </a:r>
            <a:r>
              <a:rPr sz="2800" spc="-15" dirty="0">
                <a:latin typeface="Lato" panose="020F0502020204030203" pitchFamily="34" charset="0"/>
                <a:ea typeface="Lato" panose="020F0502020204030203" pitchFamily="34" charset="0"/>
                <a:cs typeface="Lato" panose="020F0502020204030203" pitchFamily="34" charset="0"/>
              </a:rPr>
              <a:t>regression </a:t>
            </a:r>
            <a:r>
              <a:rPr sz="1800" spc="-5" dirty="0">
                <a:latin typeface="Lato" panose="020F0502020204030203" pitchFamily="34" charset="0"/>
                <a:ea typeface="Lato" panose="020F0502020204030203" pitchFamily="34" charset="0"/>
                <a:cs typeface="Lato" panose="020F0502020204030203" pitchFamily="34" charset="0"/>
              </a:rPr>
              <a:t>(least absolute </a:t>
            </a:r>
            <a:r>
              <a:rPr sz="1800" spc="-10" dirty="0">
                <a:latin typeface="Lato" panose="020F0502020204030203" pitchFamily="34" charset="0"/>
                <a:ea typeface="Lato" panose="020F0502020204030203" pitchFamily="34" charset="0"/>
                <a:cs typeface="Lato" panose="020F0502020204030203" pitchFamily="34" charset="0"/>
              </a:rPr>
              <a:t>shrinkage </a:t>
            </a:r>
            <a:r>
              <a:rPr sz="1800" dirty="0">
                <a:latin typeface="Lato" panose="020F0502020204030203" pitchFamily="34" charset="0"/>
                <a:ea typeface="Lato" panose="020F0502020204030203" pitchFamily="34" charset="0"/>
                <a:cs typeface="Lato" panose="020F0502020204030203" pitchFamily="34" charset="0"/>
              </a:rPr>
              <a:t>and </a:t>
            </a:r>
            <a:r>
              <a:rPr sz="1800" spc="-5" dirty="0">
                <a:latin typeface="Lato" panose="020F0502020204030203" pitchFamily="34" charset="0"/>
                <a:ea typeface="Lato" panose="020F0502020204030203" pitchFamily="34" charset="0"/>
                <a:cs typeface="Lato" panose="020F0502020204030203" pitchFamily="34" charset="0"/>
              </a:rPr>
              <a:t>selection</a:t>
            </a:r>
            <a:r>
              <a:rPr sz="1800" spc="90" dirty="0">
                <a:latin typeface="Lato" panose="020F0502020204030203" pitchFamily="34" charset="0"/>
                <a:ea typeface="Lato" panose="020F0502020204030203" pitchFamily="34" charset="0"/>
                <a:cs typeface="Lato" panose="020F0502020204030203" pitchFamily="34" charset="0"/>
              </a:rPr>
              <a:t> </a:t>
            </a:r>
            <a:r>
              <a:rPr sz="1800" spc="-10" dirty="0">
                <a:latin typeface="Lato" panose="020F0502020204030203" pitchFamily="34" charset="0"/>
                <a:ea typeface="Lato" panose="020F0502020204030203" pitchFamily="34" charset="0"/>
                <a:cs typeface="Lato" panose="020F0502020204030203" pitchFamily="34" charset="0"/>
              </a:rPr>
              <a:t>operator)</a:t>
            </a:r>
            <a:endParaRPr sz="18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605"/>
              </a:spcBef>
              <a:buFont typeface="Courier New" panose="02070309020205020404" pitchFamily="49" charset="0"/>
              <a:buChar char="o"/>
              <a:tabLst>
                <a:tab pos="1155700" algn="l"/>
              </a:tabLst>
            </a:pPr>
            <a:r>
              <a:rPr sz="2000" spc="-20" dirty="0">
                <a:latin typeface="Lato" panose="020F0502020204030203" pitchFamily="34" charset="0"/>
                <a:ea typeface="Lato" panose="020F0502020204030203" pitchFamily="34" charset="0"/>
                <a:cs typeface="Lato" panose="020F0502020204030203" pitchFamily="34" charset="0"/>
              </a:rPr>
              <a:t>Variable </a:t>
            </a:r>
            <a:r>
              <a:rPr sz="2000" spc="-5" dirty="0">
                <a:latin typeface="Lato" panose="020F0502020204030203" pitchFamily="34" charset="0"/>
                <a:ea typeface="Lato" panose="020F0502020204030203" pitchFamily="34" charset="0"/>
                <a:cs typeface="Lato" panose="020F0502020204030203" pitchFamily="34" charset="0"/>
              </a:rPr>
              <a:t>selection (which </a:t>
            </a:r>
            <a:r>
              <a:rPr sz="2000" spc="-15" dirty="0">
                <a:latin typeface="Lato" panose="020F0502020204030203" pitchFamily="34" charset="0"/>
                <a:ea typeface="Lato" panose="020F0502020204030203" pitchFamily="34" charset="0"/>
                <a:cs typeface="Lato" panose="020F0502020204030203" pitchFamily="34" charset="0"/>
              </a:rPr>
              <a:t>features are </a:t>
            </a:r>
            <a:r>
              <a:rPr sz="2000" spc="-5" dirty="0">
                <a:latin typeface="Lato" panose="020F0502020204030203" pitchFamily="34" charset="0"/>
                <a:ea typeface="Lato" panose="020F0502020204030203" pitchFamily="34" charset="0"/>
                <a:cs typeface="Lato" panose="020F0502020204030203" pitchFamily="34" charset="0"/>
              </a:rPr>
              <a:t>actually</a:t>
            </a:r>
            <a:r>
              <a:rPr sz="2000" spc="35" dirty="0">
                <a:latin typeface="Lato" panose="020F0502020204030203" pitchFamily="34" charset="0"/>
                <a:ea typeface="Lato" panose="020F0502020204030203" pitchFamily="34" charset="0"/>
                <a:cs typeface="Lato" panose="020F0502020204030203" pitchFamily="34" charset="0"/>
              </a:rPr>
              <a:t> </a:t>
            </a:r>
            <a:r>
              <a:rPr sz="2000" spc="-5" dirty="0">
                <a:latin typeface="Lato" panose="020F0502020204030203" pitchFamily="34" charset="0"/>
                <a:ea typeface="Lato" panose="020F0502020204030203" pitchFamily="34" charset="0"/>
                <a:cs typeface="Lato" panose="020F0502020204030203" pitchFamily="34" charset="0"/>
              </a:rPr>
              <a:t>useful)</a:t>
            </a:r>
            <a:endParaRPr sz="20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555"/>
              </a:spcBef>
              <a:buFont typeface="Courier New" panose="02070309020205020404" pitchFamily="49" charset="0"/>
              <a:buChar char="o"/>
              <a:tabLst>
                <a:tab pos="1155700" algn="l"/>
              </a:tabLst>
            </a:pPr>
            <a:r>
              <a:rPr sz="2000" spc="-10" dirty="0">
                <a:latin typeface="Lato" panose="020F0502020204030203" pitchFamily="34" charset="0"/>
                <a:ea typeface="Lato" panose="020F0502020204030203" pitchFamily="34" charset="0"/>
                <a:cs typeface="Lato" panose="020F0502020204030203" pitchFamily="34" charset="0"/>
              </a:rPr>
              <a:t>Regularization </a:t>
            </a:r>
            <a:r>
              <a:rPr sz="2000" spc="-15" dirty="0">
                <a:latin typeface="Lato" panose="020F0502020204030203" pitchFamily="34" charset="0"/>
                <a:ea typeface="Lato" panose="020F0502020204030203" pitchFamily="34" charset="0"/>
                <a:cs typeface="Lato" panose="020F0502020204030203" pitchFamily="34" charset="0"/>
              </a:rPr>
              <a:t>(avoid </a:t>
            </a:r>
            <a:r>
              <a:rPr sz="2000" spc="-10" dirty="0">
                <a:latin typeface="Lato" panose="020F0502020204030203" pitchFamily="34" charset="0"/>
                <a:ea typeface="Lato" panose="020F0502020204030203" pitchFamily="34" charset="0"/>
                <a:cs typeface="Lato" panose="020F0502020204030203" pitchFamily="34" charset="0"/>
              </a:rPr>
              <a:t>overfitting </a:t>
            </a:r>
            <a:r>
              <a:rPr sz="2000" spc="-15" dirty="0">
                <a:latin typeface="Lato" panose="020F0502020204030203" pitchFamily="34" charset="0"/>
                <a:ea typeface="Lato" panose="020F0502020204030203" pitchFamily="34" charset="0"/>
                <a:cs typeface="Lato" panose="020F0502020204030203" pitchFamily="34" charset="0"/>
              </a:rPr>
              <a:t>to </a:t>
            </a:r>
            <a:r>
              <a:rPr sz="2000" spc="-10" dirty="0">
                <a:latin typeface="Lato" panose="020F0502020204030203" pitchFamily="34" charset="0"/>
                <a:ea typeface="Lato" panose="020F0502020204030203" pitchFamily="34" charset="0"/>
                <a:cs typeface="Lato" panose="020F0502020204030203" pitchFamily="34" charset="0"/>
              </a:rPr>
              <a:t>your training</a:t>
            </a:r>
            <a:r>
              <a:rPr sz="2000" spc="0" dirty="0">
                <a:latin typeface="Lato" panose="020F0502020204030203" pitchFamily="34" charset="0"/>
                <a:ea typeface="Lato" panose="020F0502020204030203" pitchFamily="34" charset="0"/>
                <a:cs typeface="Lato" panose="020F0502020204030203" pitchFamily="34" charset="0"/>
              </a:rPr>
              <a:t> </a:t>
            </a:r>
            <a:r>
              <a:rPr sz="2000" spc="-15" dirty="0">
                <a:latin typeface="Lato" panose="020F0502020204030203" pitchFamily="34" charset="0"/>
                <a:ea typeface="Lato" panose="020F0502020204030203" pitchFamily="34" charset="0"/>
                <a:cs typeface="Lato" panose="020F0502020204030203" pitchFamily="34" charset="0"/>
              </a:rPr>
              <a:t>data)</a:t>
            </a:r>
            <a:endParaRPr sz="20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4650738" y="2009801"/>
            <a:ext cx="2870200" cy="844550"/>
          </a:xfrm>
          <a:prstGeom prst="rect">
            <a:avLst/>
          </a:prstGeom>
          <a:blipFill>
            <a:blip r:embed="rId3"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extLst>
              <p:ext uri="{D42A27DB-BD31-4B8C-83A1-F6EECF244321}">
                <p14:modId xmlns:p14="http://schemas.microsoft.com/office/powerpoint/2010/main" val="4072871135"/>
              </p:ext>
            </p:extLst>
          </p:nvPr>
        </p:nvGraphicFramePr>
        <p:xfrm>
          <a:off x="2597150" y="4521094"/>
          <a:ext cx="4107176" cy="2189480"/>
        </p:xfrm>
        <a:graphic>
          <a:graphicData uri="http://schemas.openxmlformats.org/drawingml/2006/table">
            <a:tbl>
              <a:tblPr firstRow="1" bandRow="1">
                <a:tableStyleId>{2D5ABB26-0587-4C30-8999-92F81FD0307C}</a:tableStyleId>
              </a:tblPr>
              <a:tblGrid>
                <a:gridCol w="586740">
                  <a:extLst>
                    <a:ext uri="{9D8B030D-6E8A-4147-A177-3AD203B41FA5}">
                      <a16:colId xmlns:a16="http://schemas.microsoft.com/office/drawing/2014/main" val="20000"/>
                    </a:ext>
                  </a:extLst>
                </a:gridCol>
                <a:gridCol w="586740">
                  <a:extLst>
                    <a:ext uri="{9D8B030D-6E8A-4147-A177-3AD203B41FA5}">
                      <a16:colId xmlns:a16="http://schemas.microsoft.com/office/drawing/2014/main" val="20001"/>
                    </a:ext>
                  </a:extLst>
                </a:gridCol>
                <a:gridCol w="586740">
                  <a:extLst>
                    <a:ext uri="{9D8B030D-6E8A-4147-A177-3AD203B41FA5}">
                      <a16:colId xmlns:a16="http://schemas.microsoft.com/office/drawing/2014/main" val="20002"/>
                    </a:ext>
                  </a:extLst>
                </a:gridCol>
                <a:gridCol w="586739">
                  <a:extLst>
                    <a:ext uri="{9D8B030D-6E8A-4147-A177-3AD203B41FA5}">
                      <a16:colId xmlns:a16="http://schemas.microsoft.com/office/drawing/2014/main" val="20003"/>
                    </a:ext>
                  </a:extLst>
                </a:gridCol>
                <a:gridCol w="586739">
                  <a:extLst>
                    <a:ext uri="{9D8B030D-6E8A-4147-A177-3AD203B41FA5}">
                      <a16:colId xmlns:a16="http://schemas.microsoft.com/office/drawing/2014/main" val="20004"/>
                    </a:ext>
                  </a:extLst>
                </a:gridCol>
                <a:gridCol w="586739">
                  <a:extLst>
                    <a:ext uri="{9D8B030D-6E8A-4147-A177-3AD203B41FA5}">
                      <a16:colId xmlns:a16="http://schemas.microsoft.com/office/drawing/2014/main" val="20005"/>
                    </a:ext>
                  </a:extLst>
                </a:gridCol>
                <a:gridCol w="586739">
                  <a:extLst>
                    <a:ext uri="{9D8B030D-6E8A-4147-A177-3AD203B41FA5}">
                      <a16:colId xmlns:a16="http://schemas.microsoft.com/office/drawing/2014/main" val="20006"/>
                    </a:ext>
                  </a:extLst>
                </a:gridCol>
              </a:tblGrid>
              <a:tr h="525145">
                <a:tc>
                  <a:txBody>
                    <a:bodyPr/>
                    <a:lstStyle/>
                    <a:p>
                      <a:pPr>
                        <a:lnSpc>
                          <a:spcPct val="100000"/>
                        </a:lnSpc>
                      </a:pPr>
                      <a:endParaRPr sz="1300">
                        <a:latin typeface="Times New Roman"/>
                        <a:cs typeface="Times New Roman"/>
                      </a:endParaRPr>
                    </a:p>
                    <a:p>
                      <a:pPr>
                        <a:lnSpc>
                          <a:spcPct val="100000"/>
                        </a:lnSpc>
                        <a:spcBef>
                          <a:spcPts val="10"/>
                        </a:spcBef>
                      </a:pPr>
                      <a:endParaRPr sz="1150">
                        <a:latin typeface="Times New Roman"/>
                        <a:cs typeface="Times New Roman"/>
                      </a:endParaRPr>
                    </a:p>
                    <a:p>
                      <a:pPr marR="20320" algn="r">
                        <a:lnSpc>
                          <a:spcPts val="1210"/>
                        </a:lnSpc>
                      </a:pPr>
                      <a:r>
                        <a:rPr sz="1050" b="1" spc="-20" dirty="0">
                          <a:solidFill>
                            <a:srgbClr val="FFFFFF"/>
                          </a:solidFill>
                          <a:latin typeface="Calibri"/>
                          <a:cs typeface="Calibri"/>
                        </a:rPr>
                        <a:t>M</a:t>
                      </a:r>
                      <a:r>
                        <a:rPr sz="1050" b="1" spc="-15" dirty="0">
                          <a:solidFill>
                            <a:srgbClr val="FFFFFF"/>
                          </a:solidFill>
                          <a:latin typeface="Calibri"/>
                          <a:cs typeface="Calibri"/>
                        </a:rPr>
                        <a:t>o</a:t>
                      </a:r>
                      <a:r>
                        <a:rPr sz="1050" b="1" dirty="0">
                          <a:solidFill>
                            <a:srgbClr val="FFFFFF"/>
                          </a:solidFill>
                          <a:latin typeface="Calibri"/>
                          <a:cs typeface="Calibri"/>
                        </a:rPr>
                        <a:t>l</a:t>
                      </a:r>
                      <a:r>
                        <a:rPr sz="1050" b="1" spc="-15" dirty="0">
                          <a:solidFill>
                            <a:srgbClr val="FFFFFF"/>
                          </a:solidFill>
                          <a:latin typeface="Calibri"/>
                          <a:cs typeface="Calibri"/>
                        </a:rPr>
                        <a:t>e</a:t>
                      </a:r>
                      <a:r>
                        <a:rPr sz="1050" b="1" spc="-10" dirty="0">
                          <a:solidFill>
                            <a:srgbClr val="FFFFFF"/>
                          </a:solidFill>
                          <a:latin typeface="Calibri"/>
                          <a:cs typeface="Calibri"/>
                        </a:rPr>
                        <a:t>cu</a:t>
                      </a:r>
                      <a:r>
                        <a:rPr sz="1050" b="1" dirty="0">
                          <a:solidFill>
                            <a:srgbClr val="FFFFFF"/>
                          </a:solidFill>
                          <a:latin typeface="Calibri"/>
                          <a:cs typeface="Calibri"/>
                        </a:rPr>
                        <a:t>le</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113030" marR="26034" indent="-66040">
                        <a:lnSpc>
                          <a:spcPts val="1230"/>
                        </a:lnSpc>
                        <a:spcBef>
                          <a:spcPts val="5"/>
                        </a:spcBef>
                      </a:pPr>
                      <a:r>
                        <a:rPr sz="1050" b="1" spc="-10" dirty="0">
                          <a:solidFill>
                            <a:srgbClr val="FFFFFF"/>
                          </a:solidFill>
                          <a:latin typeface="Calibri"/>
                          <a:cs typeface="Calibri"/>
                        </a:rPr>
                        <a:t>D</a:t>
                      </a:r>
                      <a:r>
                        <a:rPr sz="1050" b="1" spc="-5" dirty="0">
                          <a:solidFill>
                            <a:srgbClr val="FFFFFF"/>
                          </a:solidFill>
                          <a:latin typeface="Calibri"/>
                          <a:cs typeface="Calibri"/>
                        </a:rPr>
                        <a:t>iff</a:t>
                      </a:r>
                      <a:r>
                        <a:rPr sz="1050" b="1" spc="-15" dirty="0">
                          <a:solidFill>
                            <a:srgbClr val="FFFFFF"/>
                          </a:solidFill>
                          <a:latin typeface="Calibri"/>
                          <a:cs typeface="Calibri"/>
                        </a:rPr>
                        <a:t>u</a:t>
                      </a:r>
                      <a:r>
                        <a:rPr sz="1050" b="1" spc="-5" dirty="0">
                          <a:solidFill>
                            <a:srgbClr val="FFFFFF"/>
                          </a:solidFill>
                          <a:latin typeface="Calibri"/>
                          <a:cs typeface="Calibri"/>
                        </a:rPr>
                        <a:t>s</a:t>
                      </a:r>
                      <a:r>
                        <a:rPr sz="1050" b="1" dirty="0">
                          <a:solidFill>
                            <a:srgbClr val="FFFFFF"/>
                          </a:solidFill>
                          <a:latin typeface="Calibri"/>
                          <a:cs typeface="Calibri"/>
                        </a:rPr>
                        <a:t>i</a:t>
                      </a:r>
                      <a:r>
                        <a:rPr sz="1050" b="1" spc="-15" dirty="0">
                          <a:solidFill>
                            <a:srgbClr val="FFFFFF"/>
                          </a:solidFill>
                          <a:latin typeface="Calibri"/>
                          <a:cs typeface="Calibri"/>
                        </a:rPr>
                        <a:t>o</a:t>
                      </a:r>
                      <a:r>
                        <a:rPr sz="1050" b="1" dirty="0">
                          <a:solidFill>
                            <a:srgbClr val="FFFFFF"/>
                          </a:solidFill>
                          <a:latin typeface="Calibri"/>
                          <a:cs typeface="Calibri"/>
                        </a:rPr>
                        <a:t>n  </a:t>
                      </a:r>
                      <a:r>
                        <a:rPr sz="1050" b="1" spc="-5" dirty="0">
                          <a:solidFill>
                            <a:srgbClr val="FFFFFF"/>
                          </a:solidFill>
                          <a:latin typeface="Calibri"/>
                          <a:cs typeface="Calibri"/>
                        </a:rPr>
                        <a:t>(nm/s)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20"/>
                        </a:spcBef>
                      </a:pPr>
                      <a:endParaRPr sz="1400">
                        <a:latin typeface="Times New Roman"/>
                        <a:cs typeface="Times New Roman"/>
                      </a:endParaRPr>
                    </a:p>
                    <a:p>
                      <a:pPr marL="98425" indent="-79375">
                        <a:lnSpc>
                          <a:spcPts val="1230"/>
                        </a:lnSpc>
                        <a:spcBef>
                          <a:spcPts val="5"/>
                        </a:spcBef>
                      </a:pPr>
                      <a:r>
                        <a:rPr sz="1050" b="1" spc="-20" dirty="0">
                          <a:solidFill>
                            <a:srgbClr val="FFFFFF"/>
                          </a:solidFill>
                          <a:latin typeface="Calibri"/>
                          <a:cs typeface="Calibri"/>
                        </a:rPr>
                        <a:t>M</a:t>
                      </a:r>
                      <a:r>
                        <a:rPr sz="1050" b="1" spc="-15" dirty="0">
                          <a:solidFill>
                            <a:srgbClr val="FFFFFF"/>
                          </a:solidFill>
                          <a:latin typeface="Calibri"/>
                          <a:cs typeface="Calibri"/>
                        </a:rPr>
                        <a:t>o</a:t>
                      </a:r>
                      <a:r>
                        <a:rPr sz="1050" b="1" dirty="0">
                          <a:solidFill>
                            <a:srgbClr val="FFFFFF"/>
                          </a:solidFill>
                          <a:latin typeface="Calibri"/>
                          <a:cs typeface="Calibri"/>
                        </a:rPr>
                        <a:t>l</a:t>
                      </a:r>
                      <a:r>
                        <a:rPr sz="1050" b="1" spc="-15" dirty="0">
                          <a:solidFill>
                            <a:srgbClr val="FFFFFF"/>
                          </a:solidFill>
                          <a:latin typeface="Calibri"/>
                          <a:cs typeface="Calibri"/>
                        </a:rPr>
                        <a:t>e</a:t>
                      </a:r>
                      <a:r>
                        <a:rPr sz="1050" b="1" spc="-10" dirty="0">
                          <a:solidFill>
                            <a:srgbClr val="FFFFFF"/>
                          </a:solidFill>
                          <a:latin typeface="Calibri"/>
                          <a:cs typeface="Calibri"/>
                        </a:rPr>
                        <a:t>cu</a:t>
                      </a:r>
                      <a:r>
                        <a:rPr sz="1050" b="1" dirty="0">
                          <a:solidFill>
                            <a:srgbClr val="FFFFFF"/>
                          </a:solidFill>
                          <a:latin typeface="Calibri"/>
                          <a:cs typeface="Calibri"/>
                        </a:rPr>
                        <a:t>l</a:t>
                      </a:r>
                      <a:r>
                        <a:rPr sz="1050" b="1" spc="-15" dirty="0">
                          <a:solidFill>
                            <a:srgbClr val="FFFFFF"/>
                          </a:solidFill>
                          <a:latin typeface="Calibri"/>
                          <a:cs typeface="Calibri"/>
                        </a:rPr>
                        <a:t>a</a:t>
                      </a:r>
                      <a:r>
                        <a:rPr sz="1050" b="1" dirty="0">
                          <a:solidFill>
                            <a:srgbClr val="FFFFFF"/>
                          </a:solidFill>
                          <a:latin typeface="Calibri"/>
                          <a:cs typeface="Calibri"/>
                        </a:rPr>
                        <a:t>r  </a:t>
                      </a:r>
                      <a:r>
                        <a:rPr sz="1050" b="1" spc="-5" dirty="0">
                          <a:solidFill>
                            <a:srgbClr val="FFFFFF"/>
                          </a:solidFill>
                          <a:latin typeface="Calibri"/>
                          <a:cs typeface="Calibri"/>
                        </a:rPr>
                        <a:t>Weight</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1350">
                        <a:latin typeface="Times New Roman"/>
                        <a:cs typeface="Times New Roman"/>
                      </a:endParaRPr>
                    </a:p>
                    <a:p>
                      <a:pPr marL="13970" algn="ctr">
                        <a:lnSpc>
                          <a:spcPts val="1245"/>
                        </a:lnSpc>
                      </a:pPr>
                      <a:r>
                        <a:rPr sz="1050" b="1" dirty="0">
                          <a:latin typeface="Calibri"/>
                          <a:cs typeface="Calibri"/>
                        </a:rPr>
                        <a:t>C=C</a:t>
                      </a:r>
                      <a:endParaRPr sz="1050">
                        <a:latin typeface="Calibri"/>
                        <a:cs typeface="Calibri"/>
                      </a:endParaRPr>
                    </a:p>
                    <a:p>
                      <a:pPr marL="10795" algn="ctr">
                        <a:lnSpc>
                          <a:spcPts val="1225"/>
                        </a:lnSpc>
                      </a:pPr>
                      <a:r>
                        <a:rPr sz="1050" b="1" spc="-5" dirty="0">
                          <a:latin typeface="Calibri"/>
                          <a:cs typeface="Calibri"/>
                        </a:rPr>
                        <a:t>bonds</a:t>
                      </a:r>
                      <a:endParaRPr sz="105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105410" marR="73660" indent="-12065">
                        <a:lnSpc>
                          <a:spcPts val="1230"/>
                        </a:lnSpc>
                        <a:spcBef>
                          <a:spcPts val="5"/>
                        </a:spcBef>
                      </a:pPr>
                      <a:r>
                        <a:rPr sz="1050" b="1" spc="-15" dirty="0">
                          <a:latin typeface="Calibri"/>
                          <a:cs typeface="Calibri"/>
                        </a:rPr>
                        <a:t>H</a:t>
                      </a:r>
                      <a:r>
                        <a:rPr sz="1050" b="1" spc="-5" dirty="0">
                          <a:latin typeface="Calibri"/>
                          <a:cs typeface="Calibri"/>
                        </a:rPr>
                        <a:t>-</a:t>
                      </a:r>
                      <a:r>
                        <a:rPr sz="1050" b="1" spc="-10" dirty="0">
                          <a:latin typeface="Calibri"/>
                          <a:cs typeface="Calibri"/>
                        </a:rPr>
                        <a:t>b</a:t>
                      </a:r>
                      <a:r>
                        <a:rPr sz="1050" b="1" spc="-15" dirty="0">
                          <a:latin typeface="Calibri"/>
                          <a:cs typeface="Calibri"/>
                        </a:rPr>
                        <a:t>o</a:t>
                      </a:r>
                      <a:r>
                        <a:rPr sz="1050" b="1" spc="-10" dirty="0">
                          <a:latin typeface="Calibri"/>
                          <a:cs typeface="Calibri"/>
                        </a:rPr>
                        <a:t>nd  </a:t>
                      </a:r>
                      <a:r>
                        <a:rPr sz="1050" b="1" spc="-5" dirty="0">
                          <a:latin typeface="Calibri"/>
                          <a:cs typeface="Calibri"/>
                        </a:rPr>
                        <a:t>donors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32384" marR="12065" indent="60960">
                        <a:lnSpc>
                          <a:spcPts val="1230"/>
                        </a:lnSpc>
                        <a:spcBef>
                          <a:spcPts val="5"/>
                        </a:spcBef>
                      </a:pPr>
                      <a:r>
                        <a:rPr sz="1050" b="1" spc="-5" dirty="0">
                          <a:solidFill>
                            <a:srgbClr val="FFFFFF"/>
                          </a:solidFill>
                          <a:latin typeface="Calibri"/>
                          <a:cs typeface="Calibri"/>
                        </a:rPr>
                        <a:t>H-bond  </a:t>
                      </a:r>
                      <a:r>
                        <a:rPr sz="1050" b="1" spc="-15" dirty="0">
                          <a:solidFill>
                            <a:srgbClr val="FFFFFF"/>
                          </a:solidFill>
                          <a:latin typeface="Calibri"/>
                          <a:cs typeface="Calibri"/>
                        </a:rPr>
                        <a:t>a</a:t>
                      </a:r>
                      <a:r>
                        <a:rPr sz="1050" b="1" spc="-10" dirty="0">
                          <a:solidFill>
                            <a:srgbClr val="FFFFFF"/>
                          </a:solidFill>
                          <a:latin typeface="Calibri"/>
                          <a:cs typeface="Calibri"/>
                        </a:rPr>
                        <a:t>cc</a:t>
                      </a:r>
                      <a:r>
                        <a:rPr sz="1050" b="1" spc="-15" dirty="0">
                          <a:solidFill>
                            <a:srgbClr val="FFFFFF"/>
                          </a:solidFill>
                          <a:latin typeface="Calibri"/>
                          <a:cs typeface="Calibri"/>
                        </a:rPr>
                        <a:t>e</a:t>
                      </a:r>
                      <a:r>
                        <a:rPr sz="1050" b="1" spc="-10" dirty="0">
                          <a:solidFill>
                            <a:srgbClr val="FFFFFF"/>
                          </a:solidFill>
                          <a:latin typeface="Calibri"/>
                          <a:cs typeface="Calibri"/>
                        </a:rPr>
                        <a:t>pt</a:t>
                      </a:r>
                      <a:r>
                        <a:rPr sz="1050" b="1" spc="-15" dirty="0">
                          <a:solidFill>
                            <a:srgbClr val="FFFFFF"/>
                          </a:solidFill>
                          <a:latin typeface="Calibri"/>
                          <a:cs typeface="Calibri"/>
                        </a:rPr>
                        <a:t>o</a:t>
                      </a:r>
                      <a:r>
                        <a:rPr sz="1050" b="1" spc="-5" dirty="0">
                          <a:solidFill>
                            <a:srgbClr val="FFFFFF"/>
                          </a:solidFill>
                          <a:latin typeface="Calibri"/>
                          <a:cs typeface="Calibri"/>
                        </a:rPr>
                        <a:t>r</a:t>
                      </a:r>
                      <a:r>
                        <a:rPr sz="1050" b="1" dirty="0">
                          <a:solidFill>
                            <a:srgbClr val="FFFFFF"/>
                          </a:solidFill>
                          <a:latin typeface="Calibri"/>
                          <a:cs typeface="Calibri"/>
                        </a:rPr>
                        <a:t>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pPr>
                      <a:endParaRPr sz="1300">
                        <a:latin typeface="Times New Roman"/>
                        <a:cs typeface="Times New Roman"/>
                      </a:endParaRPr>
                    </a:p>
                    <a:p>
                      <a:pPr>
                        <a:lnSpc>
                          <a:spcPct val="100000"/>
                        </a:lnSpc>
                        <a:spcBef>
                          <a:spcPts val="35"/>
                        </a:spcBef>
                      </a:pPr>
                      <a:endParaRPr sz="1100">
                        <a:latin typeface="Times New Roman"/>
                        <a:cs typeface="Times New Roman"/>
                      </a:endParaRPr>
                    </a:p>
                    <a:p>
                      <a:pPr marL="90805">
                        <a:lnSpc>
                          <a:spcPts val="1245"/>
                        </a:lnSpc>
                      </a:pPr>
                      <a:r>
                        <a:rPr sz="1050" b="1" dirty="0">
                          <a:solidFill>
                            <a:srgbClr val="FFFFFF"/>
                          </a:solidFill>
                          <a:latin typeface="Calibri"/>
                          <a:cs typeface="Calibri"/>
                        </a:rPr>
                        <a:t>Kd</a:t>
                      </a:r>
                      <a:r>
                        <a:rPr sz="1050" b="1" spc="-35" dirty="0">
                          <a:solidFill>
                            <a:srgbClr val="FFFFFF"/>
                          </a:solidFill>
                          <a:latin typeface="Calibri"/>
                          <a:cs typeface="Calibri"/>
                        </a:rPr>
                        <a:t> </a:t>
                      </a:r>
                      <a:r>
                        <a:rPr sz="1050" b="1" spc="-5" dirty="0">
                          <a:solidFill>
                            <a:srgbClr val="FFFFFF"/>
                          </a:solidFill>
                          <a:latin typeface="Calibri"/>
                          <a:cs typeface="Calibri"/>
                        </a:rPr>
                        <a:t>(fM)</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166370">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1"/>
                  </a:ext>
                </a:extLst>
              </a:tr>
              <a:tr h="166370">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44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spc="-5" dirty="0">
                          <a:solidFill>
                            <a:srgbClr val="FFFFFF"/>
                          </a:solidFill>
                          <a:latin typeface="Calibri"/>
                          <a:cs typeface="Calibri"/>
                        </a:rPr>
                        <a:t>12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2"/>
                  </a:ext>
                </a:extLst>
              </a:tr>
              <a:tr h="166370">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spc="-5" dirty="0">
                          <a:solidFill>
                            <a:srgbClr val="FFFFFF"/>
                          </a:solidFill>
                          <a:latin typeface="Calibri"/>
                          <a:cs typeface="Calibri"/>
                        </a:rPr>
                        <a:t>14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3"/>
                  </a:ext>
                </a:extLst>
              </a:tr>
              <a:tr h="166370">
                <a:tc>
                  <a:txBody>
                    <a:bodyPr/>
                    <a:lstStyle/>
                    <a:p>
                      <a:pPr algn="r">
                        <a:lnSpc>
                          <a:spcPts val="1210"/>
                        </a:lnSpc>
                      </a:pPr>
                      <a:r>
                        <a:rPr sz="1050" dirty="0">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166370">
                <a:tc>
                  <a:txBody>
                    <a:bodyPr/>
                    <a:lstStyle/>
                    <a:p>
                      <a:pPr algn="r">
                        <a:lnSpc>
                          <a:spcPts val="1210"/>
                        </a:lnSpc>
                      </a:pPr>
                      <a:r>
                        <a:rPr sz="1050" dirty="0">
                          <a:latin typeface="Calibri"/>
                          <a:cs typeface="Calibri"/>
                        </a:rPr>
                        <a:t>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4</a:t>
                      </a:r>
                      <a:endParaRPr sz="1050" dirty="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166370">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166370">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166370">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166370">
                <a:tc>
                  <a:txBody>
                    <a:bodyPr/>
                    <a:lstStyle/>
                    <a:p>
                      <a:pPr algn="r">
                        <a:lnSpc>
                          <a:spcPts val="1210"/>
                        </a:lnSpc>
                      </a:pPr>
                      <a:r>
                        <a:rPr sz="1050" dirty="0">
                          <a:latin typeface="Calibri"/>
                          <a:cs typeface="Calibri"/>
                        </a:rPr>
                        <a:t>9</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57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166370">
                <a:tc>
                  <a:txBody>
                    <a:bodyPr/>
                    <a:lstStyle/>
                    <a:p>
                      <a:pPr algn="r">
                        <a:lnSpc>
                          <a:spcPts val="1210"/>
                        </a:lnSpc>
                      </a:pPr>
                      <a:r>
                        <a:rPr sz="1050" spc="-5" dirty="0">
                          <a:latin typeface="Calibri"/>
                          <a:cs typeface="Calibri"/>
                        </a:rPr>
                        <a:t>10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121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8</a:t>
                      </a:r>
                      <a:endParaRPr sz="1050" dirty="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578725" cy="177099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400" b="1" spc="-10" dirty="0">
                <a:latin typeface="Lato Heavy" panose="020F0502020204030203" pitchFamily="34" charset="0"/>
                <a:ea typeface="Lato Heavy" panose="020F0502020204030203" pitchFamily="34" charset="0"/>
                <a:cs typeface="Lato Heavy" panose="020F0502020204030203" pitchFamily="34" charset="0"/>
              </a:rPr>
              <a:t>Overfitting</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469900" marR="174625" algn="ctr">
              <a:lnSpc>
                <a:spcPct val="100000"/>
              </a:lnSpc>
              <a:spcBef>
                <a:spcPts val="695"/>
              </a:spcBef>
            </a:pP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four parameters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5" dirty="0">
                <a:latin typeface="Lato" panose="020F0502020204030203" pitchFamily="34" charset="0"/>
                <a:ea typeface="Lato" panose="020F0502020204030203" pitchFamily="34" charset="0"/>
                <a:cs typeface="Lato" panose="020F0502020204030203" pitchFamily="34" charset="0"/>
              </a:rPr>
              <a:t>fit an </a:t>
            </a:r>
            <a:r>
              <a:rPr sz="2400" spc="-10" dirty="0">
                <a:latin typeface="Lato" panose="020F0502020204030203" pitchFamily="34" charset="0"/>
                <a:ea typeface="Lato" panose="020F0502020204030203" pitchFamily="34" charset="0"/>
                <a:cs typeface="Lato" panose="020F0502020204030203" pitchFamily="34" charset="0"/>
              </a:rPr>
              <a:t>elephant, </a:t>
            </a:r>
            <a:r>
              <a:rPr sz="2400" spc="-5" dirty="0">
                <a:latin typeface="Lato" panose="020F0502020204030203" pitchFamily="34" charset="0"/>
                <a:ea typeface="Lato" panose="020F0502020204030203" pitchFamily="34" charset="0"/>
                <a:cs typeface="Lato" panose="020F0502020204030203" pitchFamily="34" charset="0"/>
              </a:rPr>
              <a:t>and with </a:t>
            </a:r>
            <a:r>
              <a:rPr sz="2400" spc="-15" dirty="0">
                <a:latin typeface="Lato" panose="020F0502020204030203" pitchFamily="34" charset="0"/>
                <a:ea typeface="Lato" panose="020F0502020204030203" pitchFamily="34" charset="0"/>
                <a:cs typeface="Lato" panose="020F0502020204030203" pitchFamily="34" charset="0"/>
              </a:rPr>
              <a:t>five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25" dirty="0">
                <a:latin typeface="Lato" panose="020F0502020204030203" pitchFamily="34" charset="0"/>
                <a:ea typeface="Lato" panose="020F0502020204030203" pitchFamily="34" charset="0"/>
                <a:cs typeface="Lato" panose="020F0502020204030203" pitchFamily="34" charset="0"/>
              </a:rPr>
              <a:t>make </a:t>
            </a:r>
            <a:r>
              <a:rPr sz="2400" spc="-5" dirty="0">
                <a:latin typeface="Lato" panose="020F0502020204030203" pitchFamily="34" charset="0"/>
                <a:ea typeface="Lato" panose="020F0502020204030203" pitchFamily="34" charset="0"/>
                <a:cs typeface="Lato" panose="020F0502020204030203" pitchFamily="34" charset="0"/>
              </a:rPr>
              <a:t>him wiggle his</a:t>
            </a:r>
            <a:r>
              <a:rPr sz="2400" spc="50" dirty="0">
                <a:latin typeface="Lato" panose="020F0502020204030203" pitchFamily="34" charset="0"/>
                <a:ea typeface="Lato" panose="020F0502020204030203" pitchFamily="34" charset="0"/>
                <a:cs typeface="Lato" panose="020F0502020204030203" pitchFamily="34" charset="0"/>
              </a:rPr>
              <a:t> </a:t>
            </a:r>
            <a:r>
              <a:rPr sz="2400" spc="-30" dirty="0">
                <a:latin typeface="Lato" panose="020F0502020204030203" pitchFamily="34" charset="0"/>
                <a:ea typeface="Lato" panose="020F0502020204030203" pitchFamily="34" charset="0"/>
                <a:cs typeface="Lato" panose="020F0502020204030203" pitchFamily="34" charset="0"/>
              </a:rPr>
              <a:t>trunk.”</a:t>
            </a:r>
            <a:endParaRPr sz="2400" dirty="0">
              <a:latin typeface="Lato" panose="020F0502020204030203" pitchFamily="34" charset="0"/>
              <a:ea typeface="Lato" panose="020F0502020204030203" pitchFamily="34" charset="0"/>
              <a:cs typeface="Lato" panose="020F0502020204030203" pitchFamily="34" charset="0"/>
            </a:endParaRPr>
          </a:p>
          <a:p>
            <a:pPr marL="4584700" algn="ctr">
              <a:lnSpc>
                <a:spcPct val="100000"/>
              </a:lnSpc>
              <a:spcBef>
                <a:spcPts val="680"/>
              </a:spcBef>
            </a:pPr>
            <a:r>
              <a:rPr sz="2400" b="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John </a:t>
            </a:r>
            <a:r>
              <a:rPr sz="2400" spc="-1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von</a:t>
            </a:r>
            <a:r>
              <a:rPr sz="2400" spc="-3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Neumann</a:t>
            </a:r>
            <a:endParaRPr sz="2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3240" y="3615771"/>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861670" y="3538387"/>
            <a:ext cx="3333206" cy="252408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948968"/>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948969"/>
            <a:ext cx="3599815" cy="84137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885"/>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virtually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8229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spc="-10" dirty="0">
                <a:latin typeface="Lato" panose="020F0502020204030203" pitchFamily="34" charset="0"/>
                <a:ea typeface="Lato" panose="020F0502020204030203" pitchFamily="34" charset="0"/>
                <a:cs typeface="Lato" panose="020F0502020204030203" pitchFamily="34" charset="0"/>
              </a:rPr>
              <a:t>Overfitting</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Making </a:t>
            </a:r>
            <a:r>
              <a:rPr sz="2400" spc="-15" dirty="0">
                <a:latin typeface="Lato" panose="020F0502020204030203" pitchFamily="34" charset="0"/>
                <a:ea typeface="Lato" panose="020F0502020204030203" pitchFamily="34" charset="0"/>
                <a:cs typeface="Lato" panose="020F0502020204030203" pitchFamily="34" charset="0"/>
              </a:rPr>
              <a:t>your </a:t>
            </a:r>
            <a:r>
              <a:rPr sz="2400" spc="-5" dirty="0">
                <a:latin typeface="Lato" panose="020F0502020204030203" pitchFamily="34" charset="0"/>
                <a:ea typeface="Lato" panose="020F0502020204030203" pitchFamily="34" charset="0"/>
                <a:cs typeface="Lato" panose="020F0502020204030203" pitchFamily="34" charset="0"/>
              </a:rPr>
              <a:t>model </a:t>
            </a:r>
            <a:r>
              <a:rPr sz="2400" b="1" spc="-10" dirty="0">
                <a:latin typeface="Lato" panose="020F0502020204030203" pitchFamily="34" charset="0"/>
                <a:ea typeface="Lato" panose="020F0502020204030203" pitchFamily="34" charset="0"/>
                <a:cs typeface="Lato" panose="020F0502020204030203" pitchFamily="34" charset="0"/>
              </a:rPr>
              <a:t>too </a:t>
            </a:r>
            <a:r>
              <a:rPr sz="2400" b="1" spc="-5" dirty="0">
                <a:latin typeface="Lato" panose="020F0502020204030203" pitchFamily="34" charset="0"/>
                <a:ea typeface="Lato" panose="020F0502020204030203" pitchFamily="34" charset="0"/>
                <a:cs typeface="Lato" panose="020F0502020204030203" pitchFamily="34" charset="0"/>
              </a:rPr>
              <a:t>specific </a:t>
            </a:r>
            <a:r>
              <a:rPr sz="2400" spc="-15" dirty="0">
                <a:latin typeface="Lato" panose="020F0502020204030203" pitchFamily="34" charset="0"/>
                <a:ea typeface="Lato" panose="020F0502020204030203" pitchFamily="34" charset="0"/>
                <a:cs typeface="Lato" panose="020F0502020204030203" pitchFamily="34" charset="0"/>
              </a:rPr>
              <a:t>to </a:t>
            </a:r>
            <a:r>
              <a:rPr sz="2400" spc="-10" dirty="0">
                <a:latin typeface="Lato" panose="020F0502020204030203" pitchFamily="34" charset="0"/>
                <a:ea typeface="Lato" panose="020F0502020204030203" pitchFamily="34" charset="0"/>
                <a:cs typeface="Lato" panose="020F0502020204030203" pitchFamily="34" charset="0"/>
              </a:rPr>
              <a:t>training</a:t>
            </a:r>
            <a:r>
              <a:rPr sz="2400" spc="40" dirty="0">
                <a:latin typeface="Lato" panose="020F0502020204030203" pitchFamily="34" charset="0"/>
                <a:ea typeface="Lato" panose="020F0502020204030203" pitchFamily="34" charset="0"/>
                <a:cs typeface="Lato" panose="020F0502020204030203" pitchFamily="34" charset="0"/>
              </a:rPr>
              <a:t>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a:t>
            </a:r>
            <a:r>
              <a:rPr sz="2400" spc="-5" dirty="0">
                <a:latin typeface="Lato" panose="020F0502020204030203" pitchFamily="34" charset="0"/>
                <a:ea typeface="Lato" panose="020F0502020204030203" pitchFamily="34" charset="0"/>
                <a:cs typeface="Lato" panose="020F0502020204030203" pitchFamily="34" charset="0"/>
              </a:rPr>
              <a:t>poorly on </a:t>
            </a:r>
            <a:r>
              <a:rPr sz="2400" b="1" spc="-10" dirty="0">
                <a:latin typeface="Lato" panose="020F0502020204030203" pitchFamily="34" charset="0"/>
                <a:ea typeface="Lato" panose="020F0502020204030203" pitchFamily="34" charset="0"/>
                <a:cs typeface="Lato" panose="020F0502020204030203" pitchFamily="34" charset="0"/>
              </a:rPr>
              <a:t>new </a:t>
            </a:r>
            <a:r>
              <a:rPr sz="2400" b="1"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relative to</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”truth”</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3240" y="3523174"/>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62809" y="3577711"/>
            <a:ext cx="3144119" cy="229542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7404100" y="5063066"/>
            <a:ext cx="215900" cy="2413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454096" y="5090685"/>
            <a:ext cx="115746" cy="13889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449333" y="5085923"/>
            <a:ext cx="125272" cy="148421"/>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032114" y="3590261"/>
            <a:ext cx="3174303" cy="2317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txBox="1"/>
          <p:nvPr/>
        </p:nvSpPr>
        <p:spPr>
          <a:xfrm>
            <a:off x="535940" y="1507188"/>
            <a:ext cx="4927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spc="-15" dirty="0">
                <a:latin typeface="Lato" panose="020F0502020204030203" pitchFamily="34" charset="0"/>
                <a:ea typeface="Lato" panose="020F0502020204030203" pitchFamily="34" charset="0"/>
                <a:cs typeface="Lato" panose="020F0502020204030203" pitchFamily="34" charset="0"/>
              </a:rPr>
              <a:t>Proper</a:t>
            </a:r>
            <a:r>
              <a:rPr sz="2400" spc="-10" dirty="0">
                <a:latin typeface="Lato" panose="020F0502020204030203" pitchFamily="34" charset="0"/>
                <a:ea typeface="Lato" panose="020F0502020204030203" pitchFamily="34" charset="0"/>
                <a:cs typeface="Lato" panose="020F0502020204030203" pitchFamily="34" charset="0"/>
              </a:rPr>
              <a:t> fitting</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Still fits the </a:t>
            </a:r>
            <a:r>
              <a:rPr sz="2400" spc="-10" dirty="0">
                <a:latin typeface="Lato" panose="020F0502020204030203" pitchFamily="34" charset="0"/>
                <a:ea typeface="Lato" panose="020F0502020204030203" pitchFamily="34" charset="0"/>
                <a:cs typeface="Lato" panose="020F0502020204030203" pitchFamily="34" charset="0"/>
              </a:rPr>
              <a:t>training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better </a:t>
            </a:r>
            <a:r>
              <a:rPr sz="2400" spc="-5" dirty="0">
                <a:latin typeface="Lato" panose="020F0502020204030203" pitchFamily="34" charset="0"/>
                <a:ea typeface="Lato" panose="020F0502020204030203" pitchFamily="34" charset="0"/>
                <a:cs typeface="Lato" panose="020F0502020204030203" pitchFamily="34" charset="0"/>
              </a:rPr>
              <a:t>on </a:t>
            </a:r>
            <a:r>
              <a:rPr sz="2400" spc="-10" dirty="0">
                <a:latin typeface="Lato" panose="020F0502020204030203" pitchFamily="34" charset="0"/>
                <a:ea typeface="Lato" panose="020F0502020204030203" pitchFamily="34" charset="0"/>
                <a:cs typeface="Lato" panose="020F0502020204030203" pitchFamily="34" charset="0"/>
              </a:rPr>
              <a:t>new</a:t>
            </a:r>
            <a:r>
              <a:rPr sz="2400" spc="35" dirty="0">
                <a:latin typeface="Lato" panose="020F0502020204030203" pitchFamily="34" charset="0"/>
                <a:ea typeface="Lato" panose="020F0502020204030203" pitchFamily="34" charset="0"/>
                <a:cs typeface="Lato" panose="020F0502020204030203" pitchFamily="34" charset="0"/>
              </a:rPr>
              <a:t>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3240" y="3523174"/>
            <a:ext cx="3198160" cy="233040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3</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6791400" y="2149496"/>
            <a:ext cx="1683589" cy="122913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404100" y="5156200"/>
            <a:ext cx="215900" cy="2413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454096" y="5183284"/>
            <a:ext cx="115746" cy="13889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449333" y="5178521"/>
            <a:ext cx="125272" cy="148421"/>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4743"/>
            <a:ext cx="8016875" cy="2427587"/>
          </a:xfrm>
          <a:prstGeom prst="rect">
            <a:avLst/>
          </a:prstGeom>
        </p:spPr>
        <p:txBody>
          <a:bodyPr vert="horz" wrap="square" lIns="0" tIns="64769" rIns="0" bIns="0" rtlCol="0">
            <a:spAutoFit/>
          </a:bodyPr>
          <a:lstStyle/>
          <a:p>
            <a:pPr marL="12700">
              <a:lnSpc>
                <a:spcPct val="100000"/>
              </a:lnSpc>
              <a:spcBef>
                <a:spcPts val="509"/>
              </a:spcBef>
              <a:tabLst>
                <a:tab pos="354965" algn="l"/>
                <a:tab pos="355600" algn="l"/>
              </a:tabLst>
            </a:pPr>
            <a:r>
              <a:rPr sz="2400" spc="-55" dirty="0">
                <a:latin typeface="Lato" panose="020F0502020204030203" pitchFamily="34" charset="0"/>
                <a:ea typeface="Lato" panose="020F0502020204030203" pitchFamily="34" charset="0"/>
                <a:cs typeface="Lato" panose="020F0502020204030203" pitchFamily="34" charset="0"/>
              </a:rPr>
              <a:t>Train </a:t>
            </a:r>
            <a:r>
              <a:rPr sz="2400" dirty="0">
                <a:latin typeface="Lato" panose="020F0502020204030203" pitchFamily="34" charset="0"/>
                <a:ea typeface="Lato" panose="020F0502020204030203" pitchFamily="34" charset="0"/>
                <a:cs typeface="Lato" panose="020F0502020204030203" pitchFamily="34" charset="0"/>
              </a:rPr>
              <a:t>/ </a:t>
            </a:r>
            <a:r>
              <a:rPr sz="2400" spc="-20" dirty="0">
                <a:latin typeface="Lato" panose="020F0502020204030203" pitchFamily="34" charset="0"/>
                <a:ea typeface="Lato" panose="020F0502020204030203" pitchFamily="34" charset="0"/>
                <a:cs typeface="Lato" panose="020F0502020204030203" pitchFamily="34" charset="0"/>
              </a:rPr>
              <a:t>test</a:t>
            </a:r>
            <a:r>
              <a:rPr sz="2400" spc="5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split</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360"/>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How </a:t>
            </a:r>
            <a:r>
              <a:rPr sz="2400" spc="-10" dirty="0">
                <a:latin typeface="Lato" panose="020F0502020204030203" pitchFamily="34" charset="0"/>
                <a:ea typeface="Lato" panose="020F0502020204030203" pitchFamily="34" charset="0"/>
                <a:cs typeface="Lato" panose="020F0502020204030203" pitchFamily="34" charset="0"/>
              </a:rPr>
              <a:t>can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identify</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overfitting?</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340"/>
              </a:spcBef>
              <a:buFont typeface="Arial"/>
              <a:buChar char="–"/>
              <a:tabLst>
                <a:tab pos="755650" algn="l"/>
              </a:tabLst>
            </a:pPr>
            <a:r>
              <a:rPr sz="2400" spc="-15" dirty="0">
                <a:latin typeface="Lato" panose="020F0502020204030203" pitchFamily="34" charset="0"/>
                <a:ea typeface="Lato" panose="020F0502020204030203" pitchFamily="34" charset="0"/>
                <a:cs typeface="Lato" panose="020F0502020204030203" pitchFamily="34" charset="0"/>
              </a:rPr>
              <a:t>Partition your </a:t>
            </a:r>
            <a:r>
              <a:rPr sz="2400" spc="-5" dirty="0">
                <a:latin typeface="Lato" panose="020F0502020204030203" pitchFamily="34" charset="0"/>
                <a:ea typeface="Lato" panose="020F0502020204030203" pitchFamily="34" charset="0"/>
                <a:cs typeface="Lato" panose="020F0502020204030203" pitchFamily="34" charset="0"/>
              </a:rPr>
              <a:t>input </a:t>
            </a:r>
            <a:r>
              <a:rPr sz="2400" spc="-20" dirty="0">
                <a:latin typeface="Lato" panose="020F0502020204030203" pitchFamily="34" charset="0"/>
                <a:ea typeface="Lato" panose="020F0502020204030203" pitchFamily="34" charset="0"/>
                <a:cs typeface="Lato" panose="020F0502020204030203" pitchFamily="34" charset="0"/>
              </a:rPr>
              <a:t>data</a:t>
            </a:r>
            <a:r>
              <a:rPr sz="2400" spc="3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into</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305"/>
              </a:spcBef>
              <a:buFont typeface="Arial"/>
              <a:buChar char="•"/>
              <a:tabLst>
                <a:tab pos="1155700" algn="l"/>
              </a:tabLst>
            </a:pPr>
            <a:r>
              <a:rPr sz="2400" spc="-25"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set (e.g. 80%) used </a:t>
            </a:r>
            <a:r>
              <a:rPr sz="2400" spc="-15" dirty="0">
                <a:latin typeface="Lato" panose="020F0502020204030203" pitchFamily="34" charset="0"/>
                <a:ea typeface="Lato" panose="020F0502020204030203" pitchFamily="34" charset="0"/>
                <a:cs typeface="Lato" panose="020F0502020204030203" pitchFamily="34" charset="0"/>
              </a:rPr>
              <a:t>to </a:t>
            </a:r>
            <a:r>
              <a:rPr sz="2400" dirty="0">
                <a:latin typeface="Lato" panose="020F0502020204030203" pitchFamily="34" charset="0"/>
                <a:ea typeface="Lato" panose="020F0502020204030203" pitchFamily="34" charset="0"/>
                <a:cs typeface="Lato" panose="020F0502020204030203" pitchFamily="34" charset="0"/>
              </a:rPr>
              <a:t>build </a:t>
            </a:r>
            <a:r>
              <a:rPr sz="2400" spc="-5" dirty="0">
                <a:latin typeface="Lato" panose="020F0502020204030203" pitchFamily="34" charset="0"/>
                <a:ea typeface="Lato" panose="020F0502020204030203" pitchFamily="34" charset="0"/>
                <a:cs typeface="Lato" panose="020F0502020204030203" pitchFamily="34" charset="0"/>
              </a:rPr>
              <a:t>the ML model</a:t>
            </a:r>
            <a:endParaRPr sz="2400" dirty="0">
              <a:latin typeface="Lato" panose="020F0502020204030203" pitchFamily="34" charset="0"/>
              <a:ea typeface="Lato" panose="020F0502020204030203" pitchFamily="34" charset="0"/>
              <a:cs typeface="Lato" panose="020F0502020204030203" pitchFamily="34" charset="0"/>
            </a:endParaRPr>
          </a:p>
          <a:p>
            <a:pPr marL="1155700" marR="5080" lvl="2" indent="-228600">
              <a:lnSpc>
                <a:spcPts val="2570"/>
              </a:lnSpc>
              <a:spcBef>
                <a:spcPts val="665"/>
              </a:spcBef>
              <a:buFont typeface="Arial"/>
              <a:buChar char="•"/>
              <a:tabLst>
                <a:tab pos="1155700" algn="l"/>
              </a:tabLst>
            </a:pPr>
            <a:r>
              <a:rPr sz="2400" spc="-60" dirty="0">
                <a:latin typeface="Lato" panose="020F0502020204030203" pitchFamily="34" charset="0"/>
                <a:ea typeface="Lato" panose="020F0502020204030203" pitchFamily="34" charset="0"/>
                <a:cs typeface="Lato" panose="020F0502020204030203" pitchFamily="34" charset="0"/>
              </a:rPr>
              <a:t>Test </a:t>
            </a:r>
            <a:r>
              <a:rPr sz="2400" spc="-5" dirty="0">
                <a:latin typeface="Lato" panose="020F0502020204030203" pitchFamily="34" charset="0"/>
                <a:ea typeface="Lato" panose="020F0502020204030203" pitchFamily="34" charset="0"/>
                <a:cs typeface="Lato" panose="020F0502020204030203" pitchFamily="34" charset="0"/>
              </a:rPr>
              <a:t>set </a:t>
            </a:r>
            <a:r>
              <a:rPr sz="2400" dirty="0">
                <a:latin typeface="Lato" panose="020F0502020204030203" pitchFamily="34" charset="0"/>
                <a:ea typeface="Lato" panose="020F0502020204030203" pitchFamily="34" charset="0"/>
                <a:cs typeface="Lato" panose="020F0502020204030203" pitchFamily="34" charset="0"/>
              </a:rPr>
              <a:t>(e.g. </a:t>
            </a:r>
            <a:r>
              <a:rPr sz="2400" spc="-5" dirty="0">
                <a:latin typeface="Lato" panose="020F0502020204030203" pitchFamily="34" charset="0"/>
                <a:ea typeface="Lato" panose="020F0502020204030203" pitchFamily="34" charset="0"/>
                <a:cs typeface="Lato" panose="020F0502020204030203" pitchFamily="34" charset="0"/>
              </a:rPr>
              <a:t>20%) used </a:t>
            </a:r>
            <a:r>
              <a:rPr sz="2400" spc="-15" dirty="0">
                <a:latin typeface="Lato" panose="020F0502020204030203" pitchFamily="34" charset="0"/>
                <a:ea typeface="Lato" panose="020F0502020204030203" pitchFamily="34" charset="0"/>
                <a:cs typeface="Lato" panose="020F0502020204030203" pitchFamily="34" charset="0"/>
              </a:rPr>
              <a:t>to validate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characterize </a:t>
            </a:r>
            <a:r>
              <a:rPr sz="2400" spc="-5"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error </a:t>
            </a:r>
            <a:r>
              <a:rPr sz="2400" spc="-5" dirty="0">
                <a:latin typeface="Lato" panose="020F0502020204030203" pitchFamily="34" charset="0"/>
                <a:ea typeface="Lato" panose="020F0502020204030203" pitchFamily="34" charset="0"/>
                <a:cs typeface="Lato" panose="020F0502020204030203" pitchFamily="34" charset="0"/>
              </a:rPr>
              <a:t>in the</a:t>
            </a: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model</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903279" y="5582416"/>
            <a:ext cx="7268545" cy="830356"/>
          </a:xfrm>
          <a:prstGeom prst="rect">
            <a:avLst/>
          </a:prstGeom>
        </p:spPr>
        <p:txBody>
          <a:bodyPr vert="horz" wrap="square" lIns="0" tIns="60325" rIns="0" bIns="0" rtlCol="0">
            <a:spAutoFit/>
          </a:bodyPr>
          <a:lstStyle/>
          <a:p>
            <a:pPr marL="15875" marR="5080" indent="-15875" algn="ctr">
              <a:lnSpc>
                <a:spcPts val="3030"/>
              </a:lnSpc>
              <a:spcBef>
                <a:spcPts val="475"/>
              </a:spcBef>
            </a:pPr>
            <a:r>
              <a:rPr sz="2400" b="1" spc="-10" dirty="0">
                <a:latin typeface="Lato" panose="020F0502020204030203" pitchFamily="34" charset="0"/>
                <a:ea typeface="Lato" panose="020F0502020204030203" pitchFamily="34" charset="0"/>
                <a:cs typeface="Lato" panose="020F0502020204030203" pitchFamily="34" charset="0"/>
              </a:rPr>
              <a:t>Never ever ever ever ever </a:t>
            </a:r>
            <a:r>
              <a:rPr sz="2400" spc="-15" dirty="0">
                <a:latin typeface="Lato" panose="020F0502020204030203" pitchFamily="34" charset="0"/>
                <a:ea typeface="Lato" panose="020F0502020204030203" pitchFamily="34" charset="0"/>
                <a:cs typeface="Lato" panose="020F0502020204030203" pitchFamily="34" charset="0"/>
              </a:rPr>
              <a:t>contaminate your </a:t>
            </a:r>
            <a:r>
              <a:rPr sz="2400" spc="-5" dirty="0">
                <a:latin typeface="Lato" panose="020F0502020204030203" pitchFamily="34" charset="0"/>
                <a:ea typeface="Lato" panose="020F0502020204030203" pitchFamily="34" charset="0"/>
                <a:cs typeface="Lato" panose="020F0502020204030203" pitchFamily="34" charset="0"/>
              </a:rPr>
              <a:t>model </a:t>
            </a:r>
            <a:r>
              <a:rPr sz="2400" spc="-10"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data from </a:t>
            </a:r>
            <a:r>
              <a:rPr sz="2400" dirty="0">
                <a:latin typeface="Lato" panose="020F0502020204030203" pitchFamily="34" charset="0"/>
                <a:ea typeface="Lato" panose="020F0502020204030203" pitchFamily="34" charset="0"/>
                <a:cs typeface="Lato" panose="020F0502020204030203" pitchFamily="34" charset="0"/>
              </a:rPr>
              <a:t>the </a:t>
            </a:r>
            <a:r>
              <a:rPr sz="2400" spc="-20" dirty="0">
                <a:latin typeface="Lato" panose="020F0502020204030203" pitchFamily="34" charset="0"/>
                <a:ea typeface="Lato" panose="020F0502020204030203" pitchFamily="34" charset="0"/>
                <a:cs typeface="Lato" panose="020F0502020204030203" pitchFamily="34" charset="0"/>
              </a:rPr>
              <a:t>test</a:t>
            </a:r>
            <a:r>
              <a:rPr sz="2400" spc="5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set</a:t>
            </a:r>
            <a:r>
              <a:rPr lang="en-US" sz="2400" spc="-10" dirty="0">
                <a:latin typeface="Lato" panose="020F0502020204030203" pitchFamily="34" charset="0"/>
                <a:ea typeface="Lato" panose="020F0502020204030203" pitchFamily="34" charset="0"/>
                <a:cs typeface="Lato" panose="020F0502020204030203" pitchFamily="34" charset="0"/>
              </a:rPr>
              <a: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txBox="1"/>
          <p:nvPr/>
        </p:nvSpPr>
        <p:spPr>
          <a:xfrm>
            <a:off x="1435260" y="4264761"/>
            <a:ext cx="6204585" cy="457200"/>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Lato" panose="020F0502020204030203" pitchFamily="34" charset="0"/>
                <a:ea typeface="Lato" panose="020F0502020204030203" pitchFamily="34" charset="0"/>
                <a:cs typeface="Lato" panose="020F0502020204030203" pitchFamily="34" charset="0"/>
              </a:rPr>
              <a:t>Data</a:t>
            </a:r>
            <a:r>
              <a:rPr sz="180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7" name="object 7"/>
          <p:cNvSpPr txBox="1"/>
          <p:nvPr/>
        </p:nvSpPr>
        <p:spPr>
          <a:xfrm>
            <a:off x="1004191" y="5053884"/>
            <a:ext cx="4433570" cy="457200"/>
          </a:xfrm>
          <a:prstGeom prst="rect">
            <a:avLst/>
          </a:prstGeom>
          <a:solidFill>
            <a:schemeClr val="tx2">
              <a:lumMod val="20000"/>
              <a:lumOff val="80000"/>
            </a:schemeClr>
          </a:solidFill>
          <a:ln w="25400">
            <a:solidFill>
              <a:schemeClr val="tx2"/>
            </a:solidFill>
          </a:ln>
        </p:spPr>
        <p:txBody>
          <a:bodyPr vert="horz" wrap="square" lIns="0" tIns="64135" rIns="0" bIns="0" rtlCol="0">
            <a:spAutoFit/>
          </a:bodyPr>
          <a:lstStyle/>
          <a:p>
            <a:pPr algn="ctr">
              <a:lnSpc>
                <a:spcPct val="100000"/>
              </a:lnSpc>
              <a:spcBef>
                <a:spcPts val="505"/>
              </a:spcBef>
            </a:pPr>
            <a:r>
              <a:rPr sz="1800" spc="-25" dirty="0">
                <a:solidFill>
                  <a:schemeClr val="tx2"/>
                </a:solidFill>
                <a:latin typeface="Lato" panose="020F0502020204030203" pitchFamily="34" charset="0"/>
                <a:ea typeface="Lato" panose="020F0502020204030203" pitchFamily="34" charset="0"/>
                <a:cs typeface="Lato" panose="020F0502020204030203" pitchFamily="34" charset="0"/>
              </a:rPr>
              <a:t>Training</a:t>
            </a:r>
            <a:r>
              <a:rPr sz="1800" dirty="0">
                <a:solidFill>
                  <a:schemeClr val="tx2"/>
                </a:solidFill>
                <a:latin typeface="Lato" panose="020F0502020204030203" pitchFamily="34" charset="0"/>
                <a:ea typeface="Lato" panose="020F0502020204030203" pitchFamily="34" charset="0"/>
                <a:cs typeface="Lato" panose="020F0502020204030203" pitchFamily="34" charset="0"/>
              </a:rPr>
              <a:t> </a:t>
            </a:r>
            <a:r>
              <a:rPr sz="1800" spc="-15" dirty="0">
                <a:solidFill>
                  <a:schemeClr val="tx2"/>
                </a:solidFill>
                <a:latin typeface="Lato" panose="020F0502020204030203" pitchFamily="34" charset="0"/>
                <a:ea typeface="Lato" panose="020F0502020204030203" pitchFamily="34" charset="0"/>
                <a:cs typeface="Lato" panose="020F0502020204030203" pitchFamily="34" charset="0"/>
              </a:rPr>
              <a:t>data</a:t>
            </a:r>
            <a:endParaRPr sz="180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9" name="object 9"/>
          <p:cNvSpPr txBox="1"/>
          <p:nvPr/>
        </p:nvSpPr>
        <p:spPr>
          <a:xfrm>
            <a:off x="6159221" y="5053884"/>
            <a:ext cx="1771014" cy="457200"/>
          </a:xfrm>
          <a:prstGeom prst="rect">
            <a:avLst/>
          </a:prstGeom>
          <a:solidFill>
            <a:schemeClr val="accent4">
              <a:lumMod val="40000"/>
              <a:lumOff val="60000"/>
            </a:schemeClr>
          </a:solidFill>
          <a:ln w="25400">
            <a:solidFill>
              <a:schemeClr val="accent4">
                <a:lumMod val="75000"/>
              </a:schemeClr>
            </a:solidFill>
          </a:ln>
        </p:spPr>
        <p:txBody>
          <a:bodyPr vert="horz" wrap="square" lIns="0" tIns="64135" rIns="0" bIns="0" rtlCol="0">
            <a:spAutoFit/>
          </a:bodyPr>
          <a:lstStyle/>
          <a:p>
            <a:pPr marL="328930">
              <a:lnSpc>
                <a:spcPct val="100000"/>
              </a:lnSpc>
              <a:spcBef>
                <a:spcPts val="505"/>
              </a:spcBef>
            </a:pPr>
            <a:r>
              <a:rPr sz="1800" spc="-3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Testing</a:t>
            </a:r>
            <a:r>
              <a:rPr sz="1800" spc="-1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 </a:t>
            </a:r>
            <a:r>
              <a:rPr sz="1800" spc="-15"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data</a:t>
            </a:r>
            <a:endParaRPr sz="180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pic>
        <p:nvPicPr>
          <p:cNvPr id="3074" name="Picture 2" descr="Oh No You Didnt GIF by happydog">
            <a:extLst>
              <a:ext uri="{FF2B5EF4-FFF2-40B4-BE49-F238E27FC236}">
                <a16:creationId xmlns:a16="http://schemas.microsoft.com/office/drawing/2014/main" id="{C299BF2B-D7CE-9A40-8141-767F57C7B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596" y="5582416"/>
            <a:ext cx="1238438" cy="1044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2802255" cy="9425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spc="-15" dirty="0">
                <a:latin typeface="Lato" panose="020F0502020204030203" pitchFamily="34" charset="0"/>
                <a:ea typeface="Lato" panose="020F0502020204030203" pitchFamily="34" charset="0"/>
                <a:cs typeface="Lato" panose="020F0502020204030203" pitchFamily="34" charset="0"/>
              </a:rPr>
              <a:t>Regression</a:t>
            </a:r>
            <a:endParaRPr sz="2400" dirty="0">
              <a:latin typeface="Lato" panose="020F0502020204030203" pitchFamily="34" charset="0"/>
              <a:ea typeface="Lato" panose="020F0502020204030203" pitchFamily="34" charset="0"/>
              <a:cs typeface="Lato" panose="020F0502020204030203" pitchFamily="34" charset="0"/>
            </a:endParaRPr>
          </a:p>
          <a:p>
            <a:pPr marL="469900">
              <a:lnSpc>
                <a:spcPct val="100000"/>
              </a:lnSpc>
              <a:spcBef>
                <a:spcPts val="695"/>
              </a:spcBef>
            </a:pP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Decision</a:t>
            </a:r>
            <a:r>
              <a:rPr sz="2400" spc="-14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trees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83669"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2</a:t>
            </a:r>
            <a:endParaRPr sz="1800">
              <a:latin typeface="Calibri"/>
              <a:cs typeface="Calibri"/>
            </a:endParaRPr>
          </a:p>
        </p:txBody>
      </p:sp>
      <p:sp>
        <p:nvSpPr>
          <p:cNvPr id="6" name="object 6"/>
          <p:cNvSpPr txBox="1"/>
          <p:nvPr/>
        </p:nvSpPr>
        <p:spPr>
          <a:xfrm>
            <a:off x="2244930" y="3691973"/>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6</a:t>
            </a:r>
            <a:endParaRPr sz="1800">
              <a:latin typeface="Calibri"/>
              <a:cs typeface="Calibri"/>
            </a:endParaRPr>
          </a:p>
        </p:txBody>
      </p:sp>
      <p:sp>
        <p:nvSpPr>
          <p:cNvPr id="7" name="object 7"/>
          <p:cNvSpPr txBox="1"/>
          <p:nvPr/>
        </p:nvSpPr>
        <p:spPr>
          <a:xfrm>
            <a:off x="5446388" y="3553475"/>
            <a:ext cx="100711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donors </a:t>
            </a:r>
            <a:r>
              <a:rPr sz="1800" dirty="0">
                <a:latin typeface="Calibri"/>
                <a:cs typeface="Calibri"/>
              </a:rPr>
              <a:t>&gt;</a:t>
            </a:r>
            <a:r>
              <a:rPr sz="1800" spc="-60" dirty="0">
                <a:latin typeface="Calibri"/>
                <a:cs typeface="Calibri"/>
              </a:rPr>
              <a:t> </a:t>
            </a:r>
            <a:r>
              <a:rPr sz="1800" dirty="0">
                <a:latin typeface="Calibri"/>
                <a:cs typeface="Calibri"/>
              </a:rPr>
              <a:t>1</a:t>
            </a:r>
            <a:endParaRPr sz="1800">
              <a:latin typeface="Calibri"/>
              <a:cs typeface="Calibri"/>
            </a:endParaRPr>
          </a:p>
        </p:txBody>
      </p:sp>
      <p:sp>
        <p:nvSpPr>
          <p:cNvPr id="8" name="object 8"/>
          <p:cNvSpPr txBox="1"/>
          <p:nvPr/>
        </p:nvSpPr>
        <p:spPr>
          <a:xfrm>
            <a:off x="4484180" y="4634310"/>
            <a:ext cx="125730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acceptors </a:t>
            </a:r>
            <a:r>
              <a:rPr sz="1800" dirty="0">
                <a:latin typeface="Calibri"/>
                <a:cs typeface="Calibri"/>
              </a:rPr>
              <a:t>&lt;</a:t>
            </a:r>
            <a:r>
              <a:rPr sz="1800" spc="-55" dirty="0">
                <a:latin typeface="Calibri"/>
                <a:cs typeface="Calibri"/>
              </a:rPr>
              <a:t> </a:t>
            </a:r>
            <a:r>
              <a:rPr sz="1800" dirty="0">
                <a:latin typeface="Calibri"/>
                <a:cs typeface="Calibri"/>
              </a:rPr>
              <a:t>1</a:t>
            </a:r>
            <a:endParaRPr sz="1800">
              <a:latin typeface="Calibri"/>
              <a:cs typeface="Calibri"/>
            </a:endParaRPr>
          </a:p>
        </p:txBody>
      </p:sp>
      <p:sp>
        <p:nvSpPr>
          <p:cNvPr id="9" name="object 9"/>
          <p:cNvSpPr txBox="1"/>
          <p:nvPr/>
        </p:nvSpPr>
        <p:spPr>
          <a:xfrm>
            <a:off x="6405331" y="4957474"/>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3</a:t>
            </a:r>
            <a:endParaRPr sz="1800">
              <a:latin typeface="Calibri"/>
              <a:cs typeface="Calibri"/>
            </a:endParaRPr>
          </a:p>
        </p:txBody>
      </p:sp>
      <p:sp>
        <p:nvSpPr>
          <p:cNvPr id="10" name="object 10"/>
          <p:cNvSpPr txBox="1"/>
          <p:nvPr/>
        </p:nvSpPr>
        <p:spPr>
          <a:xfrm>
            <a:off x="1221783" y="4849050"/>
            <a:ext cx="13430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C=C bonds &gt;</a:t>
            </a:r>
            <a:r>
              <a:rPr sz="1800" spc="-85" dirty="0">
                <a:latin typeface="Calibri"/>
                <a:cs typeface="Calibri"/>
              </a:rPr>
              <a:t> </a:t>
            </a:r>
            <a:r>
              <a:rPr sz="1800" dirty="0">
                <a:latin typeface="Calibri"/>
                <a:cs typeface="Calibri"/>
              </a:rPr>
              <a:t>0</a:t>
            </a:r>
            <a:endParaRPr sz="1800">
              <a:latin typeface="Calibri"/>
              <a:cs typeface="Calibri"/>
            </a:endParaRPr>
          </a:p>
        </p:txBody>
      </p:sp>
      <p:sp>
        <p:nvSpPr>
          <p:cNvPr id="11" name="object 11"/>
          <p:cNvSpPr/>
          <p:nvPr/>
        </p:nvSpPr>
        <p:spPr>
          <a:xfrm>
            <a:off x="2849006" y="2925665"/>
            <a:ext cx="1824989" cy="753110"/>
          </a:xfrm>
          <a:custGeom>
            <a:avLst/>
            <a:gdLst/>
            <a:ahLst/>
            <a:cxnLst/>
            <a:rect l="l" t="t" r="r" b="b"/>
            <a:pathLst>
              <a:path w="1824989" h="753110">
                <a:moveTo>
                  <a:pt x="56229" y="681984"/>
                </a:moveTo>
                <a:lnTo>
                  <a:pt x="0" y="745987"/>
                </a:lnTo>
                <a:lnTo>
                  <a:pt x="84938" y="752570"/>
                </a:lnTo>
                <a:lnTo>
                  <a:pt x="72378" y="721688"/>
                </a:lnTo>
                <a:lnTo>
                  <a:pt x="94069" y="712866"/>
                </a:lnTo>
                <a:lnTo>
                  <a:pt x="68789" y="712866"/>
                </a:lnTo>
                <a:lnTo>
                  <a:pt x="56229" y="681984"/>
                </a:lnTo>
                <a:close/>
              </a:path>
              <a:path w="1824989" h="753110">
                <a:moveTo>
                  <a:pt x="1821365" y="0"/>
                </a:moveTo>
                <a:lnTo>
                  <a:pt x="68789" y="712866"/>
                </a:lnTo>
                <a:lnTo>
                  <a:pt x="94069" y="712866"/>
                </a:lnTo>
                <a:lnTo>
                  <a:pt x="1824954" y="8822"/>
                </a:lnTo>
                <a:lnTo>
                  <a:pt x="1821365" y="0"/>
                </a:lnTo>
                <a:close/>
              </a:path>
            </a:pathLst>
          </a:custGeom>
          <a:solidFill>
            <a:srgbClr val="4A7EBB"/>
          </a:solidFill>
        </p:spPr>
        <p:txBody>
          <a:bodyPr wrap="square" lIns="0" tIns="0" rIns="0" bIns="0" rtlCol="0"/>
          <a:lstStyle/>
          <a:p>
            <a:endParaRPr/>
          </a:p>
        </p:txBody>
      </p:sp>
      <p:sp>
        <p:nvSpPr>
          <p:cNvPr id="12" name="object 12"/>
          <p:cNvSpPr/>
          <p:nvPr/>
        </p:nvSpPr>
        <p:spPr>
          <a:xfrm>
            <a:off x="4670140" y="2925766"/>
            <a:ext cx="1285875" cy="609600"/>
          </a:xfrm>
          <a:custGeom>
            <a:avLst/>
            <a:gdLst/>
            <a:ahLst/>
            <a:cxnLst/>
            <a:rect l="l" t="t" r="r" b="b"/>
            <a:pathLst>
              <a:path w="1285875" h="609600">
                <a:moveTo>
                  <a:pt x="4051" y="0"/>
                </a:moveTo>
                <a:lnTo>
                  <a:pt x="0" y="8620"/>
                </a:lnTo>
                <a:lnTo>
                  <a:pt x="1214625" y="579295"/>
                </a:lnTo>
                <a:lnTo>
                  <a:pt x="1200449" y="609469"/>
                </a:lnTo>
                <a:lnTo>
                  <a:pt x="1285618" y="607388"/>
                </a:lnTo>
                <a:lnTo>
                  <a:pt x="1256655" y="570674"/>
                </a:lnTo>
                <a:lnTo>
                  <a:pt x="1218676" y="570674"/>
                </a:lnTo>
                <a:lnTo>
                  <a:pt x="4051" y="0"/>
                </a:lnTo>
                <a:close/>
              </a:path>
              <a:path w="1285875" h="609600">
                <a:moveTo>
                  <a:pt x="1232852" y="540501"/>
                </a:moveTo>
                <a:lnTo>
                  <a:pt x="1218676" y="570674"/>
                </a:lnTo>
                <a:lnTo>
                  <a:pt x="1256655" y="570674"/>
                </a:lnTo>
                <a:lnTo>
                  <a:pt x="1232852" y="540501"/>
                </a:lnTo>
                <a:close/>
              </a:path>
            </a:pathLst>
          </a:custGeom>
          <a:solidFill>
            <a:srgbClr val="4A7EBB"/>
          </a:solidFill>
        </p:spPr>
        <p:txBody>
          <a:bodyPr wrap="square" lIns="0" tIns="0" rIns="0" bIns="0" rtlCol="0"/>
          <a:lstStyle/>
          <a:p>
            <a:endParaRPr/>
          </a:p>
        </p:txBody>
      </p:sp>
      <p:sp>
        <p:nvSpPr>
          <p:cNvPr id="13" name="object 13"/>
          <p:cNvSpPr/>
          <p:nvPr/>
        </p:nvSpPr>
        <p:spPr>
          <a:xfrm>
            <a:off x="5119514" y="4175259"/>
            <a:ext cx="838835" cy="438784"/>
          </a:xfrm>
          <a:custGeom>
            <a:avLst/>
            <a:gdLst/>
            <a:ahLst/>
            <a:cxnLst/>
            <a:rect l="l" t="t" r="r" b="b"/>
            <a:pathLst>
              <a:path w="838835" h="438785">
                <a:moveTo>
                  <a:pt x="50050" y="369787"/>
                </a:moveTo>
                <a:lnTo>
                  <a:pt x="0" y="438729"/>
                </a:lnTo>
                <a:lnTo>
                  <a:pt x="85183" y="437404"/>
                </a:lnTo>
                <a:lnTo>
                  <a:pt x="69813" y="407822"/>
                </a:lnTo>
                <a:lnTo>
                  <a:pt x="86079" y="399370"/>
                </a:lnTo>
                <a:lnTo>
                  <a:pt x="65421" y="399370"/>
                </a:lnTo>
                <a:lnTo>
                  <a:pt x="50050" y="369787"/>
                </a:lnTo>
                <a:close/>
              </a:path>
              <a:path w="838835" h="438785">
                <a:moveTo>
                  <a:pt x="834048" y="0"/>
                </a:moveTo>
                <a:lnTo>
                  <a:pt x="65421" y="399370"/>
                </a:lnTo>
                <a:lnTo>
                  <a:pt x="86079" y="399370"/>
                </a:lnTo>
                <a:lnTo>
                  <a:pt x="838440" y="8451"/>
                </a:lnTo>
                <a:lnTo>
                  <a:pt x="834048" y="0"/>
                </a:lnTo>
                <a:close/>
              </a:path>
            </a:pathLst>
          </a:custGeom>
          <a:solidFill>
            <a:srgbClr val="4A7EBB"/>
          </a:solidFill>
        </p:spPr>
        <p:txBody>
          <a:bodyPr wrap="square" lIns="0" tIns="0" rIns="0" bIns="0" rtlCol="0"/>
          <a:lstStyle/>
          <a:p>
            <a:endParaRPr/>
          </a:p>
        </p:txBody>
      </p:sp>
      <p:sp>
        <p:nvSpPr>
          <p:cNvPr id="14" name="object 14"/>
          <p:cNvSpPr/>
          <p:nvPr/>
        </p:nvSpPr>
        <p:spPr>
          <a:xfrm>
            <a:off x="5952978" y="4175619"/>
            <a:ext cx="1056640" cy="762000"/>
          </a:xfrm>
          <a:custGeom>
            <a:avLst/>
            <a:gdLst/>
            <a:ahLst/>
            <a:cxnLst/>
            <a:rect l="l" t="t" r="r" b="b"/>
            <a:pathLst>
              <a:path w="1056640" h="762000">
                <a:moveTo>
                  <a:pt x="5560" y="0"/>
                </a:moveTo>
                <a:lnTo>
                  <a:pt x="0" y="7733"/>
                </a:lnTo>
                <a:lnTo>
                  <a:pt x="991781" y="720914"/>
                </a:lnTo>
                <a:lnTo>
                  <a:pt x="972318" y="747980"/>
                </a:lnTo>
                <a:lnTo>
                  <a:pt x="1056426" y="761535"/>
                </a:lnTo>
                <a:lnTo>
                  <a:pt x="1031024" y="713181"/>
                </a:lnTo>
                <a:lnTo>
                  <a:pt x="997342" y="713181"/>
                </a:lnTo>
                <a:lnTo>
                  <a:pt x="5560" y="0"/>
                </a:lnTo>
                <a:close/>
              </a:path>
              <a:path w="1056640" h="762000">
                <a:moveTo>
                  <a:pt x="1016805" y="686114"/>
                </a:moveTo>
                <a:lnTo>
                  <a:pt x="997342" y="713181"/>
                </a:lnTo>
                <a:lnTo>
                  <a:pt x="1031024" y="713181"/>
                </a:lnTo>
                <a:lnTo>
                  <a:pt x="1016805" y="686114"/>
                </a:lnTo>
                <a:close/>
              </a:path>
            </a:pathLst>
          </a:custGeom>
          <a:solidFill>
            <a:srgbClr val="4A7EBB"/>
          </a:solidFill>
        </p:spPr>
        <p:txBody>
          <a:bodyPr wrap="square" lIns="0" tIns="0" rIns="0" bIns="0" rtlCol="0"/>
          <a:lstStyle/>
          <a:p>
            <a:endParaRPr/>
          </a:p>
        </p:txBody>
      </p:sp>
      <p:sp>
        <p:nvSpPr>
          <p:cNvPr id="15" name="object 15"/>
          <p:cNvSpPr/>
          <p:nvPr/>
        </p:nvSpPr>
        <p:spPr>
          <a:xfrm>
            <a:off x="6749501" y="5305548"/>
            <a:ext cx="264795" cy="1183640"/>
          </a:xfrm>
          <a:custGeom>
            <a:avLst/>
            <a:gdLst/>
            <a:ahLst/>
            <a:cxnLst/>
            <a:rect l="l" t="t" r="r" b="b"/>
            <a:pathLst>
              <a:path w="264795" h="1183639">
                <a:moveTo>
                  <a:pt x="0" y="1100906"/>
                </a:moveTo>
                <a:lnTo>
                  <a:pt x="22340" y="1183119"/>
                </a:lnTo>
                <a:lnTo>
                  <a:pt x="74706" y="1115919"/>
                </a:lnTo>
                <a:lnTo>
                  <a:pt x="42021" y="1109351"/>
                </a:lnTo>
                <a:lnTo>
                  <a:pt x="42398" y="1107474"/>
                </a:lnTo>
                <a:lnTo>
                  <a:pt x="32683" y="1107474"/>
                </a:lnTo>
                <a:lnTo>
                  <a:pt x="0" y="1100906"/>
                </a:lnTo>
                <a:close/>
              </a:path>
              <a:path w="264795" h="1183639">
                <a:moveTo>
                  <a:pt x="255235" y="0"/>
                </a:moveTo>
                <a:lnTo>
                  <a:pt x="32683" y="1107474"/>
                </a:lnTo>
                <a:lnTo>
                  <a:pt x="42398" y="1107474"/>
                </a:lnTo>
                <a:lnTo>
                  <a:pt x="264574" y="1875"/>
                </a:lnTo>
                <a:lnTo>
                  <a:pt x="255235" y="0"/>
                </a:lnTo>
                <a:close/>
              </a:path>
            </a:pathLst>
          </a:custGeom>
          <a:solidFill>
            <a:srgbClr val="4A7EBB"/>
          </a:solidFill>
        </p:spPr>
        <p:txBody>
          <a:bodyPr wrap="square" lIns="0" tIns="0" rIns="0" bIns="0" rtlCol="0"/>
          <a:lstStyle/>
          <a:p>
            <a:endParaRPr/>
          </a:p>
        </p:txBody>
      </p:sp>
      <p:sp>
        <p:nvSpPr>
          <p:cNvPr id="16" name="object 16"/>
          <p:cNvSpPr/>
          <p:nvPr/>
        </p:nvSpPr>
        <p:spPr>
          <a:xfrm>
            <a:off x="7006117" y="5303041"/>
            <a:ext cx="1242060" cy="1186180"/>
          </a:xfrm>
          <a:custGeom>
            <a:avLst/>
            <a:gdLst/>
            <a:ahLst/>
            <a:cxnLst/>
            <a:rect l="l" t="t" r="r" b="b"/>
            <a:pathLst>
              <a:path w="1242059" h="1186179">
                <a:moveTo>
                  <a:pt x="6577" y="0"/>
                </a:moveTo>
                <a:lnTo>
                  <a:pt x="0" y="6889"/>
                </a:lnTo>
                <a:lnTo>
                  <a:pt x="1183151" y="1136452"/>
                </a:lnTo>
                <a:lnTo>
                  <a:pt x="1160131" y="1160565"/>
                </a:lnTo>
                <a:lnTo>
                  <a:pt x="1241554" y="1185626"/>
                </a:lnTo>
                <a:lnTo>
                  <a:pt x="1221412" y="1129563"/>
                </a:lnTo>
                <a:lnTo>
                  <a:pt x="1189728" y="1129563"/>
                </a:lnTo>
                <a:lnTo>
                  <a:pt x="6577" y="0"/>
                </a:lnTo>
                <a:close/>
              </a:path>
              <a:path w="1242059" h="1186179">
                <a:moveTo>
                  <a:pt x="1212749" y="1105450"/>
                </a:moveTo>
                <a:lnTo>
                  <a:pt x="1189728" y="1129563"/>
                </a:lnTo>
                <a:lnTo>
                  <a:pt x="1221412" y="1129563"/>
                </a:lnTo>
                <a:lnTo>
                  <a:pt x="1212749" y="1105450"/>
                </a:lnTo>
                <a:close/>
              </a:path>
            </a:pathLst>
          </a:custGeom>
          <a:solidFill>
            <a:srgbClr val="4A7EBB"/>
          </a:solidFill>
        </p:spPr>
        <p:txBody>
          <a:bodyPr wrap="square" lIns="0" tIns="0" rIns="0" bIns="0" rtlCol="0"/>
          <a:lstStyle/>
          <a:p>
            <a:endParaRPr/>
          </a:p>
        </p:txBody>
      </p:sp>
      <p:sp>
        <p:nvSpPr>
          <p:cNvPr id="17" name="object 17"/>
          <p:cNvSpPr txBox="1"/>
          <p:nvPr/>
        </p:nvSpPr>
        <p:spPr>
          <a:xfrm>
            <a:off x="6469965"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18" name="object 18"/>
          <p:cNvSpPr txBox="1"/>
          <p:nvPr/>
        </p:nvSpPr>
        <p:spPr>
          <a:xfrm>
            <a:off x="788728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14</a:t>
            </a:r>
            <a:endParaRPr sz="1800">
              <a:latin typeface="Calibri"/>
              <a:cs typeface="Calibri"/>
            </a:endParaRPr>
          </a:p>
        </p:txBody>
      </p:sp>
      <p:sp>
        <p:nvSpPr>
          <p:cNvPr id="19" name="object 19"/>
          <p:cNvSpPr/>
          <p:nvPr/>
        </p:nvSpPr>
        <p:spPr>
          <a:xfrm>
            <a:off x="3820184" y="5256858"/>
            <a:ext cx="1303020" cy="1231900"/>
          </a:xfrm>
          <a:custGeom>
            <a:avLst/>
            <a:gdLst/>
            <a:ahLst/>
            <a:cxnLst/>
            <a:rect l="l" t="t" r="r" b="b"/>
            <a:pathLst>
              <a:path w="1303020" h="1231900">
                <a:moveTo>
                  <a:pt x="29198" y="1151774"/>
                </a:moveTo>
                <a:lnTo>
                  <a:pt x="0" y="1231808"/>
                </a:lnTo>
                <a:lnTo>
                  <a:pt x="81546" y="1207147"/>
                </a:lnTo>
                <a:lnTo>
                  <a:pt x="58644" y="1182921"/>
                </a:lnTo>
                <a:lnTo>
                  <a:pt x="65966" y="1176000"/>
                </a:lnTo>
                <a:lnTo>
                  <a:pt x="52100" y="1176000"/>
                </a:lnTo>
                <a:lnTo>
                  <a:pt x="29198" y="1151774"/>
                </a:lnTo>
                <a:close/>
              </a:path>
              <a:path w="1303020" h="1231900">
                <a:moveTo>
                  <a:pt x="1296059" y="0"/>
                </a:moveTo>
                <a:lnTo>
                  <a:pt x="52100" y="1176000"/>
                </a:lnTo>
                <a:lnTo>
                  <a:pt x="65966" y="1176000"/>
                </a:lnTo>
                <a:lnTo>
                  <a:pt x="1302602" y="6921"/>
                </a:lnTo>
                <a:lnTo>
                  <a:pt x="1296059" y="0"/>
                </a:lnTo>
                <a:close/>
              </a:path>
            </a:pathLst>
          </a:custGeom>
          <a:solidFill>
            <a:srgbClr val="4A7EBB"/>
          </a:solidFill>
        </p:spPr>
        <p:txBody>
          <a:bodyPr wrap="square" lIns="0" tIns="0" rIns="0" bIns="0" rtlCol="0"/>
          <a:lstStyle/>
          <a:p>
            <a:endParaRPr/>
          </a:p>
        </p:txBody>
      </p:sp>
      <p:sp>
        <p:nvSpPr>
          <p:cNvPr id="20" name="object 20"/>
          <p:cNvSpPr/>
          <p:nvPr/>
        </p:nvSpPr>
        <p:spPr>
          <a:xfrm>
            <a:off x="5114800" y="5259642"/>
            <a:ext cx="208279" cy="1229360"/>
          </a:xfrm>
          <a:custGeom>
            <a:avLst/>
            <a:gdLst/>
            <a:ahLst/>
            <a:cxnLst/>
            <a:rect l="l" t="t" r="r" b="b"/>
            <a:pathLst>
              <a:path w="208279" h="1229360">
                <a:moveTo>
                  <a:pt x="9428" y="0"/>
                </a:moveTo>
                <a:lnTo>
                  <a:pt x="0" y="1353"/>
                </a:lnTo>
                <a:lnTo>
                  <a:pt x="165660" y="1154276"/>
                </a:lnTo>
                <a:lnTo>
                  <a:pt x="132661" y="1159018"/>
                </a:lnTo>
                <a:lnTo>
                  <a:pt x="181212" y="1229024"/>
                </a:lnTo>
                <a:lnTo>
                  <a:pt x="206510" y="1152922"/>
                </a:lnTo>
                <a:lnTo>
                  <a:pt x="175088" y="1152922"/>
                </a:lnTo>
                <a:lnTo>
                  <a:pt x="9428" y="0"/>
                </a:lnTo>
                <a:close/>
              </a:path>
              <a:path w="208279" h="1229360">
                <a:moveTo>
                  <a:pt x="208086" y="1148180"/>
                </a:moveTo>
                <a:lnTo>
                  <a:pt x="175088" y="1152922"/>
                </a:lnTo>
                <a:lnTo>
                  <a:pt x="206510" y="1152922"/>
                </a:lnTo>
                <a:lnTo>
                  <a:pt x="208086" y="1148180"/>
                </a:lnTo>
                <a:close/>
              </a:path>
            </a:pathLst>
          </a:custGeom>
          <a:solidFill>
            <a:srgbClr val="4A7EBB"/>
          </a:solidFill>
        </p:spPr>
        <p:txBody>
          <a:bodyPr wrap="square" lIns="0" tIns="0" rIns="0" bIns="0" rtlCol="0"/>
          <a:lstStyle/>
          <a:p>
            <a:endParaRPr/>
          </a:p>
        </p:txBody>
      </p:sp>
      <p:sp>
        <p:nvSpPr>
          <p:cNvPr id="21" name="object 21"/>
          <p:cNvSpPr txBox="1"/>
          <p:nvPr/>
        </p:nvSpPr>
        <p:spPr>
          <a:xfrm>
            <a:off x="351830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8</a:t>
            </a:r>
            <a:endParaRPr sz="1800">
              <a:latin typeface="Calibri"/>
              <a:cs typeface="Calibri"/>
            </a:endParaRPr>
          </a:p>
        </p:txBody>
      </p:sp>
      <p:sp>
        <p:nvSpPr>
          <p:cNvPr id="22" name="object 22"/>
          <p:cNvSpPr txBox="1"/>
          <p:nvPr/>
        </p:nvSpPr>
        <p:spPr>
          <a:xfrm>
            <a:off x="493562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12</a:t>
            </a:r>
            <a:endParaRPr sz="1800">
              <a:latin typeface="Calibri"/>
              <a:cs typeface="Calibri"/>
            </a:endParaRPr>
          </a:p>
        </p:txBody>
      </p:sp>
      <p:sp>
        <p:nvSpPr>
          <p:cNvPr id="23" name="object 23"/>
          <p:cNvSpPr/>
          <p:nvPr/>
        </p:nvSpPr>
        <p:spPr>
          <a:xfrm>
            <a:off x="985546" y="5195307"/>
            <a:ext cx="919480" cy="1293495"/>
          </a:xfrm>
          <a:custGeom>
            <a:avLst/>
            <a:gdLst/>
            <a:ahLst/>
            <a:cxnLst/>
            <a:rect l="l" t="t" r="r" b="b"/>
            <a:pathLst>
              <a:path w="919480" h="1293495">
                <a:moveTo>
                  <a:pt x="12993" y="1209163"/>
                </a:moveTo>
                <a:lnTo>
                  <a:pt x="0" y="1293360"/>
                </a:lnTo>
                <a:lnTo>
                  <a:pt x="75153" y="1253237"/>
                </a:lnTo>
                <a:lnTo>
                  <a:pt x="47958" y="1233954"/>
                </a:lnTo>
                <a:lnTo>
                  <a:pt x="51864" y="1228445"/>
                </a:lnTo>
                <a:lnTo>
                  <a:pt x="40188" y="1228445"/>
                </a:lnTo>
                <a:lnTo>
                  <a:pt x="12993" y="1209163"/>
                </a:lnTo>
                <a:close/>
              </a:path>
              <a:path w="919480" h="1293495">
                <a:moveTo>
                  <a:pt x="911191" y="0"/>
                </a:moveTo>
                <a:lnTo>
                  <a:pt x="40188" y="1228445"/>
                </a:lnTo>
                <a:lnTo>
                  <a:pt x="51864" y="1228445"/>
                </a:lnTo>
                <a:lnTo>
                  <a:pt x="918961" y="5509"/>
                </a:lnTo>
                <a:lnTo>
                  <a:pt x="911191" y="0"/>
                </a:lnTo>
                <a:close/>
              </a:path>
            </a:pathLst>
          </a:custGeom>
          <a:solidFill>
            <a:srgbClr val="4A7EBB"/>
          </a:solidFill>
        </p:spPr>
        <p:txBody>
          <a:bodyPr wrap="square" lIns="0" tIns="0" rIns="0" bIns="0" rtlCol="0"/>
          <a:lstStyle/>
          <a:p>
            <a:endParaRPr/>
          </a:p>
        </p:txBody>
      </p:sp>
      <p:sp>
        <p:nvSpPr>
          <p:cNvPr id="24" name="object 24"/>
          <p:cNvSpPr/>
          <p:nvPr/>
        </p:nvSpPr>
        <p:spPr>
          <a:xfrm>
            <a:off x="1896183" y="5196334"/>
            <a:ext cx="514984" cy="1292860"/>
          </a:xfrm>
          <a:custGeom>
            <a:avLst/>
            <a:gdLst/>
            <a:ahLst/>
            <a:cxnLst/>
            <a:rect l="l" t="t" r="r" b="b"/>
            <a:pathLst>
              <a:path w="514985" h="1292860">
                <a:moveTo>
                  <a:pt x="8876" y="0"/>
                </a:moveTo>
                <a:lnTo>
                  <a:pt x="0" y="3454"/>
                </a:lnTo>
                <a:lnTo>
                  <a:pt x="474607" y="1223048"/>
                </a:lnTo>
                <a:lnTo>
                  <a:pt x="443539" y="1235138"/>
                </a:lnTo>
                <a:lnTo>
                  <a:pt x="506681" y="1292333"/>
                </a:lnTo>
                <a:lnTo>
                  <a:pt x="513431" y="1219593"/>
                </a:lnTo>
                <a:lnTo>
                  <a:pt x="483485" y="1219593"/>
                </a:lnTo>
                <a:lnTo>
                  <a:pt x="8876" y="0"/>
                </a:lnTo>
                <a:close/>
              </a:path>
              <a:path w="514985" h="1292860">
                <a:moveTo>
                  <a:pt x="514553" y="1207503"/>
                </a:moveTo>
                <a:lnTo>
                  <a:pt x="483485" y="1219593"/>
                </a:lnTo>
                <a:lnTo>
                  <a:pt x="513431" y="1219593"/>
                </a:lnTo>
                <a:lnTo>
                  <a:pt x="514553" y="1207503"/>
                </a:lnTo>
                <a:close/>
              </a:path>
            </a:pathLst>
          </a:custGeom>
          <a:solidFill>
            <a:srgbClr val="4A7EBB"/>
          </a:solidFill>
        </p:spPr>
        <p:txBody>
          <a:bodyPr wrap="square" lIns="0" tIns="0" rIns="0" bIns="0" rtlCol="0"/>
          <a:lstStyle/>
          <a:p>
            <a:endParaRPr/>
          </a:p>
        </p:txBody>
      </p:sp>
      <p:sp>
        <p:nvSpPr>
          <p:cNvPr id="25" name="object 25"/>
          <p:cNvSpPr txBox="1"/>
          <p:nvPr/>
        </p:nvSpPr>
        <p:spPr>
          <a:xfrm>
            <a:off x="210098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26" name="object 26"/>
          <p:cNvSpPr/>
          <p:nvPr/>
        </p:nvSpPr>
        <p:spPr>
          <a:xfrm>
            <a:off x="1900622" y="4037322"/>
            <a:ext cx="951865" cy="791845"/>
          </a:xfrm>
          <a:custGeom>
            <a:avLst/>
            <a:gdLst/>
            <a:ahLst/>
            <a:cxnLst/>
            <a:rect l="l" t="t" r="r" b="b"/>
            <a:pathLst>
              <a:path w="951864" h="791845">
                <a:moveTo>
                  <a:pt x="34272" y="713411"/>
                </a:moveTo>
                <a:lnTo>
                  <a:pt x="0" y="791408"/>
                </a:lnTo>
                <a:lnTo>
                  <a:pt x="82960" y="772027"/>
                </a:lnTo>
                <a:lnTo>
                  <a:pt x="61659" y="746382"/>
                </a:lnTo>
                <a:lnTo>
                  <a:pt x="70480" y="739056"/>
                </a:lnTo>
                <a:lnTo>
                  <a:pt x="55572" y="739056"/>
                </a:lnTo>
                <a:lnTo>
                  <a:pt x="34272" y="713411"/>
                </a:lnTo>
                <a:close/>
              </a:path>
              <a:path w="951864" h="791845">
                <a:moveTo>
                  <a:pt x="945341" y="0"/>
                </a:moveTo>
                <a:lnTo>
                  <a:pt x="55572" y="739056"/>
                </a:lnTo>
                <a:lnTo>
                  <a:pt x="70480" y="739056"/>
                </a:lnTo>
                <a:lnTo>
                  <a:pt x="951426" y="7326"/>
                </a:lnTo>
                <a:lnTo>
                  <a:pt x="945341" y="0"/>
                </a:lnTo>
                <a:close/>
              </a:path>
            </a:pathLst>
          </a:custGeom>
          <a:solidFill>
            <a:srgbClr val="4A7EBB"/>
          </a:solidFill>
        </p:spPr>
        <p:txBody>
          <a:bodyPr wrap="square" lIns="0" tIns="0" rIns="0" bIns="0" rtlCol="0"/>
          <a:lstStyle/>
          <a:p>
            <a:endParaRPr/>
          </a:p>
        </p:txBody>
      </p:sp>
      <p:sp>
        <p:nvSpPr>
          <p:cNvPr id="27" name="object 27"/>
          <p:cNvSpPr/>
          <p:nvPr/>
        </p:nvSpPr>
        <p:spPr>
          <a:xfrm>
            <a:off x="2845248" y="4038060"/>
            <a:ext cx="687070" cy="880744"/>
          </a:xfrm>
          <a:custGeom>
            <a:avLst/>
            <a:gdLst/>
            <a:ahLst/>
            <a:cxnLst/>
            <a:rect l="l" t="t" r="r" b="b"/>
            <a:pathLst>
              <a:path w="687070" h="880745">
                <a:moveTo>
                  <a:pt x="7515" y="0"/>
                </a:moveTo>
                <a:lnTo>
                  <a:pt x="0" y="5850"/>
                </a:lnTo>
                <a:lnTo>
                  <a:pt x="636008" y="822921"/>
                </a:lnTo>
                <a:lnTo>
                  <a:pt x="609701" y="843399"/>
                </a:lnTo>
                <a:lnTo>
                  <a:pt x="686572" y="880127"/>
                </a:lnTo>
                <a:lnTo>
                  <a:pt x="673935" y="817072"/>
                </a:lnTo>
                <a:lnTo>
                  <a:pt x="643525" y="817072"/>
                </a:lnTo>
                <a:lnTo>
                  <a:pt x="7515" y="0"/>
                </a:lnTo>
                <a:close/>
              </a:path>
              <a:path w="687070" h="880745">
                <a:moveTo>
                  <a:pt x="669832" y="796594"/>
                </a:moveTo>
                <a:lnTo>
                  <a:pt x="643525" y="817072"/>
                </a:lnTo>
                <a:lnTo>
                  <a:pt x="673935" y="817072"/>
                </a:lnTo>
                <a:lnTo>
                  <a:pt x="669832" y="796594"/>
                </a:lnTo>
                <a:close/>
              </a:path>
            </a:pathLst>
          </a:custGeom>
          <a:solidFill>
            <a:srgbClr val="4A7EBB"/>
          </a:solidFill>
        </p:spPr>
        <p:txBody>
          <a:bodyPr wrap="square" lIns="0" tIns="0" rIns="0" bIns="0" rtlCol="0"/>
          <a:lstStyle/>
          <a:p>
            <a:endParaRPr/>
          </a:p>
        </p:txBody>
      </p:sp>
      <p:sp>
        <p:nvSpPr>
          <p:cNvPr id="28" name="object 28"/>
          <p:cNvSpPr txBox="1"/>
          <p:nvPr/>
        </p:nvSpPr>
        <p:spPr>
          <a:xfrm>
            <a:off x="3229943" y="4938508"/>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3</a:t>
            </a:r>
            <a:endParaRPr sz="1800">
              <a:latin typeface="Calibri"/>
              <a:cs typeface="Calibri"/>
            </a:endParaRPr>
          </a:p>
        </p:txBody>
      </p:sp>
      <p:sp>
        <p:nvSpPr>
          <p:cNvPr id="29" name="object 29"/>
          <p:cNvSpPr txBox="1"/>
          <p:nvPr/>
        </p:nvSpPr>
        <p:spPr>
          <a:xfrm>
            <a:off x="6430210" y="4307690"/>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0" name="object 30"/>
          <p:cNvSpPr txBox="1"/>
          <p:nvPr/>
        </p:nvSpPr>
        <p:spPr>
          <a:xfrm>
            <a:off x="7560774" y="5610119"/>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1" name="object 31"/>
          <p:cNvSpPr txBox="1"/>
          <p:nvPr/>
        </p:nvSpPr>
        <p:spPr>
          <a:xfrm>
            <a:off x="5305612" y="563872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2" name="object 32"/>
          <p:cNvSpPr txBox="1"/>
          <p:nvPr/>
        </p:nvSpPr>
        <p:spPr>
          <a:xfrm>
            <a:off x="3270002" y="4326532"/>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3" name="object 33"/>
          <p:cNvSpPr txBox="1"/>
          <p:nvPr/>
        </p:nvSpPr>
        <p:spPr>
          <a:xfrm>
            <a:off x="2267649" y="570384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4" name="object 34"/>
          <p:cNvSpPr txBox="1"/>
          <p:nvPr/>
        </p:nvSpPr>
        <p:spPr>
          <a:xfrm>
            <a:off x="3478552" y="2581065"/>
            <a:ext cx="2251075" cy="701675"/>
          </a:xfrm>
          <a:prstGeom prst="rect">
            <a:avLst/>
          </a:prstGeom>
        </p:spPr>
        <p:txBody>
          <a:bodyPr vert="horz" wrap="square" lIns="0" tIns="12700" rIns="0" bIns="0" rtlCol="0">
            <a:spAutoFit/>
          </a:bodyPr>
          <a:lstStyle/>
          <a:p>
            <a:pPr marL="114300" algn="ctr">
              <a:lnSpc>
                <a:spcPct val="100000"/>
              </a:lnSpc>
              <a:spcBef>
                <a:spcPts val="100"/>
              </a:spcBef>
            </a:pPr>
            <a:r>
              <a:rPr sz="1800" spc="-5" dirty="0">
                <a:latin typeface="Calibri"/>
                <a:cs typeface="Calibri"/>
              </a:rPr>
              <a:t>Molecular </a:t>
            </a:r>
            <a:r>
              <a:rPr sz="1800" spc="-10" dirty="0">
                <a:latin typeface="Calibri"/>
                <a:cs typeface="Calibri"/>
              </a:rPr>
              <a:t>weight </a:t>
            </a:r>
            <a:r>
              <a:rPr sz="1800" dirty="0">
                <a:latin typeface="Calibri"/>
                <a:cs typeface="Calibri"/>
              </a:rPr>
              <a:t>&gt;</a:t>
            </a:r>
            <a:r>
              <a:rPr sz="1800" spc="-20" dirty="0">
                <a:latin typeface="Calibri"/>
                <a:cs typeface="Calibri"/>
              </a:rPr>
              <a:t> </a:t>
            </a:r>
            <a:r>
              <a:rPr sz="1800" dirty="0">
                <a:latin typeface="Calibri"/>
                <a:cs typeface="Calibri"/>
              </a:rPr>
              <a:t>65</a:t>
            </a:r>
          </a:p>
          <a:p>
            <a:pPr algn="ctr">
              <a:lnSpc>
                <a:spcPct val="100000"/>
              </a:lnSpc>
              <a:spcBef>
                <a:spcPts val="1480"/>
              </a:spcBef>
              <a:tabLst>
                <a:tab pos="1991995" algn="l"/>
              </a:tabLst>
            </a:pPr>
            <a:r>
              <a:rPr sz="1400" spc="-5" dirty="0">
                <a:latin typeface="Calibri"/>
                <a:cs typeface="Calibri"/>
              </a:rPr>
              <a:t>N</a:t>
            </a:r>
            <a:r>
              <a:rPr sz="1400" dirty="0">
                <a:latin typeface="Calibri"/>
                <a:cs typeface="Calibri"/>
              </a:rPr>
              <a:t>o	</a:t>
            </a:r>
            <a:r>
              <a:rPr sz="1400" spc="-95" dirty="0">
                <a:latin typeface="Calibri"/>
                <a:cs typeface="Calibri"/>
              </a:rPr>
              <a:t>Y</a:t>
            </a:r>
            <a:r>
              <a:rPr sz="1400" dirty="0">
                <a:latin typeface="Calibri"/>
                <a:cs typeface="Calibri"/>
              </a:rPr>
              <a:t>es</a:t>
            </a:r>
          </a:p>
        </p:txBody>
      </p:sp>
      <p:sp>
        <p:nvSpPr>
          <p:cNvPr id="35" name="object 35"/>
          <p:cNvSpPr txBox="1"/>
          <p:nvPr/>
        </p:nvSpPr>
        <p:spPr>
          <a:xfrm>
            <a:off x="5124913" y="4235041"/>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6" name="object 36"/>
          <p:cNvSpPr txBox="1"/>
          <p:nvPr/>
        </p:nvSpPr>
        <p:spPr>
          <a:xfrm>
            <a:off x="6593203" y="5617094"/>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7" name="object 37"/>
          <p:cNvSpPr txBox="1"/>
          <p:nvPr/>
        </p:nvSpPr>
        <p:spPr>
          <a:xfrm>
            <a:off x="4094821" y="5631487"/>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8" name="object 38"/>
          <p:cNvSpPr txBox="1"/>
          <p:nvPr/>
        </p:nvSpPr>
        <p:spPr>
          <a:xfrm>
            <a:off x="1074941" y="5703848"/>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9" name="object 39"/>
          <p:cNvSpPr txBox="1"/>
          <p:nvPr/>
        </p:nvSpPr>
        <p:spPr>
          <a:xfrm>
            <a:off x="1956061" y="4307689"/>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8" name="Picture 47">
            <a:extLst>
              <a:ext uri="{FF2B5EF4-FFF2-40B4-BE49-F238E27FC236}">
                <a16:creationId xmlns:a16="http://schemas.microsoft.com/office/drawing/2014/main" id="{F10A36A4-9907-4981-8F56-05DF79727128}"/>
              </a:ext>
            </a:extLst>
          </p:cNvPr>
          <p:cNvPicPr>
            <a:picLocks noChangeAspect="1"/>
          </p:cNvPicPr>
          <p:nvPr/>
        </p:nvPicPr>
        <p:blipFill>
          <a:blip r:embed="rId3"/>
          <a:stretch>
            <a:fillRect/>
          </a:stretch>
        </p:blipFill>
        <p:spPr>
          <a:xfrm>
            <a:off x="457200" y="2647951"/>
            <a:ext cx="8013944" cy="3489059"/>
          </a:xfrm>
          <a:prstGeom prst="rect">
            <a:avLst/>
          </a:prstGeom>
        </p:spPr>
      </p:pic>
      <p:sp>
        <p:nvSpPr>
          <p:cNvPr id="7" name="object 6">
            <a:extLst>
              <a:ext uri="{FF2B5EF4-FFF2-40B4-BE49-F238E27FC236}">
                <a16:creationId xmlns:a16="http://schemas.microsoft.com/office/drawing/2014/main" id="{12420102-D9A2-4ECA-B030-D8EC31B1041F}"/>
              </a:ext>
            </a:extLst>
          </p:cNvPr>
          <p:cNvSpPr txBox="1"/>
          <p:nvPr/>
        </p:nvSpPr>
        <p:spPr>
          <a:xfrm>
            <a:off x="414405" y="1507188"/>
            <a:ext cx="8229600"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Clustering: </a:t>
            </a:r>
            <a:r>
              <a:rPr sz="3200" spc="-10" dirty="0">
                <a:latin typeface="Lato" panose="020F0502020204030203" pitchFamily="34" charset="0"/>
                <a:ea typeface="Lato" panose="020F0502020204030203" pitchFamily="34" charset="0"/>
                <a:cs typeface="Lato" panose="020F0502020204030203" pitchFamily="34" charset="0"/>
              </a:rPr>
              <a:t>Classification</a:t>
            </a:r>
            <a:r>
              <a:rPr lang="en-US" sz="32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72103633-BB35-4C54-9A7A-EC8C0F2B2F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28" name="Picture 4" descr="Image result for Fumio ohuchi uw">
            <a:extLst>
              <a:ext uri="{FF2B5EF4-FFF2-40B4-BE49-F238E27FC236}">
                <a16:creationId xmlns:a16="http://schemas.microsoft.com/office/drawing/2014/main" id="{FA66072A-2F37-4150-B7C6-89292B898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12F235-1688-44AA-92A2-C55D4DE7C574}"/>
              </a:ext>
            </a:extLst>
          </p:cNvPr>
          <p:cNvSpPr/>
          <p:nvPr/>
        </p:nvSpPr>
        <p:spPr>
          <a:xfrm>
            <a:off x="5048783" y="6211669"/>
            <a:ext cx="2101857" cy="646331"/>
          </a:xfrm>
          <a:prstGeom prst="rect">
            <a:avLst/>
          </a:prstGeom>
        </p:spPr>
        <p:txBody>
          <a:bodyPr wrap="none">
            <a:spAutoFit/>
          </a:bodyPr>
          <a:lstStyle/>
          <a:p>
            <a:r>
              <a:rPr lang="en-US" dirty="0"/>
              <a:t>Jimin Qian (MSE)</a:t>
            </a:r>
          </a:p>
          <a:p>
            <a:r>
              <a:rPr lang="en-US" dirty="0"/>
              <a:t>Fumio Ohuchi (MSE)</a:t>
            </a:r>
          </a:p>
        </p:txBody>
      </p:sp>
      <p:sp>
        <p:nvSpPr>
          <p:cNvPr id="8" name="Rectangle 7">
            <a:extLst>
              <a:ext uri="{FF2B5EF4-FFF2-40B4-BE49-F238E27FC236}">
                <a16:creationId xmlns:a16="http://schemas.microsoft.com/office/drawing/2014/main" id="{8E9BE53D-5D6B-4CFE-9BEB-1987E1313B27}"/>
              </a:ext>
            </a:extLst>
          </p:cNvPr>
          <p:cNvSpPr/>
          <p:nvPr/>
        </p:nvSpPr>
        <p:spPr>
          <a:xfrm>
            <a:off x="1333759" y="6340932"/>
            <a:ext cx="3659335" cy="369332"/>
          </a:xfrm>
          <a:prstGeom prst="rect">
            <a:avLst/>
          </a:prstGeom>
        </p:spPr>
        <p:txBody>
          <a:bodyPr wrap="none">
            <a:spAutoFit/>
          </a:bodyPr>
          <a:lstStyle/>
          <a:p>
            <a:r>
              <a:rPr lang="en-US" dirty="0"/>
              <a:t>Results in Materials 4, 100020 (2019)</a:t>
            </a:r>
          </a:p>
        </p:txBody>
      </p:sp>
    </p:spTree>
    <p:extLst>
      <p:ext uri="{BB962C8B-B14F-4D97-AF65-F5344CB8AC3E}">
        <p14:creationId xmlns:p14="http://schemas.microsoft.com/office/powerpoint/2010/main" val="2744636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 name="Picture 3">
            <a:extLst>
              <a:ext uri="{FF2B5EF4-FFF2-40B4-BE49-F238E27FC236}">
                <a16:creationId xmlns:a16="http://schemas.microsoft.com/office/drawing/2014/main" id="{D819922B-4806-4940-B61F-C1E097B1B4CF}"/>
              </a:ext>
            </a:extLst>
          </p:cNvPr>
          <p:cNvPicPr>
            <a:picLocks noChangeAspect="1"/>
          </p:cNvPicPr>
          <p:nvPr/>
        </p:nvPicPr>
        <p:blipFill>
          <a:blip r:embed="rId2"/>
          <a:stretch>
            <a:fillRect/>
          </a:stretch>
        </p:blipFill>
        <p:spPr>
          <a:xfrm>
            <a:off x="0" y="2647951"/>
            <a:ext cx="9144000" cy="4426060"/>
          </a:xfrm>
          <a:prstGeom prst="rect">
            <a:avLst/>
          </a:prstGeom>
        </p:spPr>
      </p:pic>
      <p:sp>
        <p:nvSpPr>
          <p:cNvPr id="12" name="object 6">
            <a:extLst>
              <a:ext uri="{FF2B5EF4-FFF2-40B4-BE49-F238E27FC236}">
                <a16:creationId xmlns:a16="http://schemas.microsoft.com/office/drawing/2014/main" id="{E44AA8BB-F91B-4D77-A7C2-CAD6DCCE050E}"/>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47628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grpSp>
        <p:nvGrpSpPr>
          <p:cNvPr id="7" name="Group 6">
            <a:extLst>
              <a:ext uri="{FF2B5EF4-FFF2-40B4-BE49-F238E27FC236}">
                <a16:creationId xmlns:a16="http://schemas.microsoft.com/office/drawing/2014/main" id="{A56C7EDF-5918-4BB1-BB15-4D683F0C1A31}"/>
              </a:ext>
            </a:extLst>
          </p:cNvPr>
          <p:cNvGrpSpPr/>
          <p:nvPr/>
        </p:nvGrpSpPr>
        <p:grpSpPr>
          <a:xfrm>
            <a:off x="457200" y="3429000"/>
            <a:ext cx="2232685" cy="1744200"/>
            <a:chOff x="4046451" y="2122914"/>
            <a:chExt cx="2232685" cy="1744200"/>
          </a:xfrm>
        </p:grpSpPr>
        <p:sp>
          <p:nvSpPr>
            <p:cNvPr id="8" name="Rectangle: Rounded Corners 7">
              <a:extLst>
                <a:ext uri="{FF2B5EF4-FFF2-40B4-BE49-F238E27FC236}">
                  <a16:creationId xmlns:a16="http://schemas.microsoft.com/office/drawing/2014/main" id="{0C91DA74-37A5-41D3-96E2-80322B9A5E7C}"/>
                </a:ext>
              </a:extLst>
            </p:cNvPr>
            <p:cNvSpPr/>
            <p:nvPr/>
          </p:nvSpPr>
          <p:spPr>
            <a:xfrm>
              <a:off x="4046451" y="2122914"/>
              <a:ext cx="2232685" cy="1744200"/>
            </a:xfrm>
            <a:prstGeom prst="roundRect">
              <a:avLst>
                <a:gd name="adj" fmla="val 10000"/>
              </a:avLst>
            </a:prstGeom>
          </p:spPr>
          <p:style>
            <a:lnRef idx="2">
              <a:schemeClr val="dk1">
                <a:hueOff val="0"/>
                <a:satOff val="0"/>
                <a:lumOff val="0"/>
                <a:alphaOff val="0"/>
              </a:schemeClr>
            </a:lnRef>
            <a:fillRef idx="1">
              <a:schemeClr val="dk1">
                <a:alpha val="90000"/>
                <a:tint val="40000"/>
                <a:hueOff val="0"/>
                <a:satOff val="0"/>
                <a:lumOff val="0"/>
                <a:alphaOff val="0"/>
              </a:schemeClr>
            </a:fillRef>
            <a:effectRef idx="0">
              <a:schemeClr val="dk1">
                <a:alpha val="90000"/>
                <a:tint val="4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EB8FADEF-C27E-433E-8BDF-3D98E25EE185}"/>
                </a:ext>
              </a:extLst>
            </p:cNvPr>
            <p:cNvSpPr txBox="1"/>
            <p:nvPr/>
          </p:nvSpPr>
          <p:spPr>
            <a:xfrm>
              <a:off x="4097537" y="2174000"/>
              <a:ext cx="2130513" cy="1642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398 materials</a:t>
              </a:r>
            </a:p>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Each material has 21 properties</a:t>
              </a:r>
            </a:p>
          </p:txBody>
        </p:sp>
      </p:grpSp>
      <p:sp>
        <p:nvSpPr>
          <p:cNvPr id="10" name="TextBox 9">
            <a:extLst>
              <a:ext uri="{FF2B5EF4-FFF2-40B4-BE49-F238E27FC236}">
                <a16:creationId xmlns:a16="http://schemas.microsoft.com/office/drawing/2014/main" id="{7C7972A8-B7C5-4D60-8599-BB723D9B0072}"/>
              </a:ext>
            </a:extLst>
          </p:cNvPr>
          <p:cNvSpPr txBox="1"/>
          <p:nvPr/>
        </p:nvSpPr>
        <p:spPr>
          <a:xfrm>
            <a:off x="2911772" y="2900716"/>
            <a:ext cx="5991596" cy="3046988"/>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Properties: </a:t>
            </a:r>
          </a:p>
          <a:p>
            <a:r>
              <a:rPr lang="en-US" sz="1600" dirty="0">
                <a:latin typeface="Lato" panose="020F0502020204030203" pitchFamily="34" charset="0"/>
                <a:ea typeface="Lato" panose="020F0502020204030203" pitchFamily="34" charset="0"/>
                <a:cs typeface="Lato" panose="020F0502020204030203" pitchFamily="34" charset="0"/>
              </a:rPr>
              <a:t>'Density (</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/in^3)',"Young's modulus (10^6 psi)", "Poisson's </a:t>
            </a:r>
            <a:r>
              <a:rPr lang="en-US" sz="1600" dirty="0" err="1">
                <a:latin typeface="Lato" panose="020F0502020204030203" pitchFamily="34" charset="0"/>
                <a:ea typeface="Lato" panose="020F0502020204030203" pitchFamily="34" charset="0"/>
                <a:cs typeface="Lato" panose="020F0502020204030203" pitchFamily="34" charset="0"/>
              </a:rPr>
              <a:t>ratio",'Hardness</a:t>
            </a:r>
            <a:r>
              <a:rPr lang="en-US" sz="1600" dirty="0">
                <a:latin typeface="Lato" panose="020F0502020204030203" pitchFamily="34" charset="0"/>
                <a:ea typeface="Lato" panose="020F0502020204030203" pitchFamily="34" charset="0"/>
                <a:cs typeface="Lato" panose="020F0502020204030203" pitchFamily="34" charset="0"/>
              </a:rPr>
              <a:t> - Vickers (HV)', 'Bulk modulus (10^6 psi)', 'Yield strength (elastic limit)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)','Shear modulus (10^6 psi)','Tensile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'Flexural modulus (10^6 psi)', 'Flexural strength (modulus of rupture)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'Fatigue strength at 10^7 cycles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'Compressive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'Fracture toughness (ksi.in^0.5)', 'Melting point (°F)', 'Thermal conductivity (BTU/</a:t>
            </a:r>
            <a:r>
              <a:rPr lang="en-US" sz="1600" dirty="0" err="1">
                <a:latin typeface="Lato" panose="020F0502020204030203" pitchFamily="34" charset="0"/>
                <a:ea typeface="Lato" panose="020F0502020204030203" pitchFamily="34" charset="0"/>
                <a:cs typeface="Lato" panose="020F0502020204030203" pitchFamily="34" charset="0"/>
              </a:rPr>
              <a:t>hr.ft.°F</a:t>
            </a:r>
            <a:r>
              <a:rPr lang="en-US" sz="1600" dirty="0">
                <a:latin typeface="Lato" panose="020F0502020204030203" pitchFamily="34" charset="0"/>
                <a:ea typeface="Lato" panose="020F0502020204030203" pitchFamily="34" charset="0"/>
                <a:cs typeface="Lato" panose="020F0502020204030203" pitchFamily="34" charset="0"/>
              </a:rPr>
              <a:t>)', 'Specific heat capacity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.°F)', 'Thermal expansion coefficient (</a:t>
            </a:r>
            <a:r>
              <a:rPr lang="el-GR" sz="1600" dirty="0">
                <a:latin typeface="Lato" panose="020F0502020204030203" pitchFamily="34" charset="0"/>
                <a:ea typeface="Lato" panose="020F0502020204030203" pitchFamily="34" charset="0"/>
                <a:cs typeface="Lato" panose="020F0502020204030203" pitchFamily="34" charset="0"/>
              </a:rPr>
              <a:t>μ</a:t>
            </a:r>
            <a:r>
              <a:rPr lang="en-US" sz="1600" dirty="0">
                <a:latin typeface="Lato" panose="020F0502020204030203" pitchFamily="34" charset="0"/>
                <a:ea typeface="Lato" panose="020F0502020204030203" pitchFamily="34" charset="0"/>
                <a:cs typeface="Lato" panose="020F0502020204030203" pitchFamily="34" charset="0"/>
              </a:rPr>
              <a:t>strain/°F)', 'Latent heat of fusion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 'Electrical conductivity (%IACS)', 'Mechanical loss coefficient (tan delta)','Acoustic velocity (in/s)'</a:t>
            </a:r>
          </a:p>
        </p:txBody>
      </p:sp>
      <p:sp>
        <p:nvSpPr>
          <p:cNvPr id="11" name="object 6">
            <a:extLst>
              <a:ext uri="{FF2B5EF4-FFF2-40B4-BE49-F238E27FC236}">
                <a16:creationId xmlns:a16="http://schemas.microsoft.com/office/drawing/2014/main" id="{32CB446A-F457-40E5-87BA-57541140D13F}"/>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08146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Visualizing the self-organizing maps by using c</a:t>
            </a:r>
            <a:r>
              <a:rPr lang="en-US" sz="3200" dirty="0">
                <a:latin typeface="Lato" panose="020F0502020204030203" pitchFamily="34" charset="0"/>
                <a:ea typeface="Lato" panose="020F0502020204030203" pitchFamily="34" charset="0"/>
                <a:cs typeface="Lato" panose="020F0502020204030203" pitchFamily="34" charset="0"/>
              </a:rPr>
              <a:t>lustering map</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04B358D5-5DD8-4917-A475-6CA860FFED23}"/>
              </a:ext>
            </a:extLst>
          </p:cNvPr>
          <p:cNvPicPr>
            <a:picLocks noChangeAspect="1"/>
          </p:cNvPicPr>
          <p:nvPr/>
        </p:nvPicPr>
        <p:blipFill>
          <a:blip r:embed="rId2"/>
          <a:stretch>
            <a:fillRect/>
          </a:stretch>
        </p:blipFill>
        <p:spPr>
          <a:xfrm>
            <a:off x="9525" y="2539755"/>
            <a:ext cx="9144000" cy="4191905"/>
          </a:xfrm>
          <a:prstGeom prst="rect">
            <a:avLst/>
          </a:prstGeom>
        </p:spPr>
      </p:pic>
    </p:spTree>
    <p:extLst>
      <p:ext uri="{BB962C8B-B14F-4D97-AF65-F5344CB8AC3E}">
        <p14:creationId xmlns:p14="http://schemas.microsoft.com/office/powerpoint/2010/main" val="3135335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7" name="image16.png">
            <a:extLst>
              <a:ext uri="{FF2B5EF4-FFF2-40B4-BE49-F238E27FC236}">
                <a16:creationId xmlns:a16="http://schemas.microsoft.com/office/drawing/2014/main" id="{3403E590-4AB8-493D-8A7C-DC2508466856}"/>
              </a:ext>
            </a:extLst>
          </p:cNvPr>
          <p:cNvPicPr/>
          <p:nvPr/>
        </p:nvPicPr>
        <p:blipFill>
          <a:blip r:embed="rId2"/>
          <a:srcRect/>
          <a:stretch>
            <a:fillRect/>
          </a:stretch>
        </p:blipFill>
        <p:spPr>
          <a:xfrm>
            <a:off x="172983" y="2606207"/>
            <a:ext cx="5821127" cy="4122615"/>
          </a:xfrm>
          <a:prstGeom prst="rect">
            <a:avLst/>
          </a:prstGeom>
          <a:ln/>
        </p:spPr>
      </p:pic>
      <p:sp>
        <p:nvSpPr>
          <p:cNvPr id="8" name="Content Placeholder 8">
            <a:extLst>
              <a:ext uri="{FF2B5EF4-FFF2-40B4-BE49-F238E27FC236}">
                <a16:creationId xmlns:a16="http://schemas.microsoft.com/office/drawing/2014/main" id="{C7873108-F654-4A83-B8C8-855E1C0EA34A}"/>
              </a:ext>
            </a:extLst>
          </p:cNvPr>
          <p:cNvSpPr>
            <a:spLocks noGrp="1"/>
          </p:cNvSpPr>
          <p:nvPr>
            <p:ph idx="1"/>
          </p:nvPr>
        </p:nvSpPr>
        <p:spPr>
          <a:xfrm>
            <a:off x="5609435" y="3318763"/>
            <a:ext cx="4099607" cy="2236334"/>
          </a:xfrm>
        </p:spPr>
        <p:txBody>
          <a:bodyPr>
            <a:normAutofit lnSpcReduction="10000"/>
          </a:bodyPr>
          <a:lstStyle/>
          <a:p>
            <a:pPr>
              <a:buClr>
                <a:srgbClr val="FABE5C"/>
              </a:buClr>
            </a:pPr>
            <a:r>
              <a:rPr lang="en-US" sz="2400" dirty="0"/>
              <a:t>Colored each point by it’s category</a:t>
            </a:r>
          </a:p>
          <a:p>
            <a:pPr>
              <a:buClr>
                <a:srgbClr val="FABE5C"/>
              </a:buClr>
            </a:pPr>
            <a:r>
              <a:rPr lang="en-US" sz="2400" dirty="0"/>
              <a:t>The label/color of each points can indicate qualitative/categorical property of material</a:t>
            </a:r>
          </a:p>
        </p:txBody>
      </p:sp>
      <p:pic>
        <p:nvPicPr>
          <p:cNvPr id="9" name="Picture 8">
            <a:extLst>
              <a:ext uri="{FF2B5EF4-FFF2-40B4-BE49-F238E27FC236}">
                <a16:creationId xmlns:a16="http://schemas.microsoft.com/office/drawing/2014/main" id="{C53A0BF0-2E41-497A-B216-690543224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 name="Picture 4" descr="Image result for Fumio ohuchi uw">
            <a:extLst>
              <a:ext uri="{FF2B5EF4-FFF2-40B4-BE49-F238E27FC236}">
                <a16:creationId xmlns:a16="http://schemas.microsoft.com/office/drawing/2014/main" id="{D270D448-9C90-437E-9D46-B0B131CEE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5ACFE1-BBDC-4C57-A96F-6DC6C5EA57C6}"/>
              </a:ext>
            </a:extLst>
          </p:cNvPr>
          <p:cNvSpPr/>
          <p:nvPr/>
        </p:nvSpPr>
        <p:spPr>
          <a:xfrm>
            <a:off x="5048783" y="6336288"/>
            <a:ext cx="2101857" cy="646331"/>
          </a:xfrm>
          <a:prstGeom prst="rect">
            <a:avLst/>
          </a:prstGeom>
        </p:spPr>
        <p:txBody>
          <a:bodyPr wrap="none">
            <a:spAutoFit/>
          </a:bodyPr>
          <a:lstStyle/>
          <a:p>
            <a:r>
              <a:rPr lang="en-US" dirty="0"/>
              <a:t>Jimin Qian (MSE)</a:t>
            </a:r>
          </a:p>
          <a:p>
            <a:r>
              <a:rPr lang="en-US" dirty="0"/>
              <a:t>Fumio Ohuchi (MSE)</a:t>
            </a:r>
          </a:p>
        </p:txBody>
      </p:sp>
    </p:spTree>
    <p:extLst>
      <p:ext uri="{BB962C8B-B14F-4D97-AF65-F5344CB8AC3E}">
        <p14:creationId xmlns:p14="http://schemas.microsoft.com/office/powerpoint/2010/main" val="3013292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1311805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Stéphanie Valleau</a:t>
            </a:r>
          </a:p>
        </p:txBody>
      </p:sp>
      <p:pic>
        <p:nvPicPr>
          <p:cNvPr id="11" name="Picture 10">
            <a:extLst>
              <a:ext uri="{FF2B5EF4-FFF2-40B4-BE49-F238E27FC236}">
                <a16:creationId xmlns:a16="http://schemas.microsoft.com/office/drawing/2014/main" id="{A2099D62-56FB-8D44-B71F-9E06DA76F033}"/>
              </a:ext>
            </a:extLst>
          </p:cNvPr>
          <p:cNvPicPr>
            <a:picLocks noChangeAspect="1"/>
          </p:cNvPicPr>
          <p:nvPr/>
        </p:nvPicPr>
        <p:blipFill>
          <a:blip r:embed="rId2"/>
          <a:stretch>
            <a:fillRect/>
          </a:stretch>
        </p:blipFill>
        <p:spPr>
          <a:xfrm>
            <a:off x="457200" y="1768448"/>
            <a:ext cx="3906935" cy="2935262"/>
          </a:xfrm>
          <a:prstGeom prst="rect">
            <a:avLst/>
          </a:prstGeom>
        </p:spPr>
      </p:pic>
      <p:sp>
        <p:nvSpPr>
          <p:cNvPr id="6" name="TextBox 5">
            <a:extLst>
              <a:ext uri="{FF2B5EF4-FFF2-40B4-BE49-F238E27FC236}">
                <a16:creationId xmlns:a16="http://schemas.microsoft.com/office/drawing/2014/main" id="{9F8EB6C0-E5DB-0245-87DF-D291E845C7A3}"/>
              </a:ext>
            </a:extLst>
          </p:cNvPr>
          <p:cNvSpPr txBox="1"/>
          <p:nvPr/>
        </p:nvSpPr>
        <p:spPr>
          <a:xfrm>
            <a:off x="337280" y="4869416"/>
            <a:ext cx="4639456" cy="1400383"/>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Benson Hall 351 (empty this quarter)</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3"/>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4"/>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spTree>
    <p:extLst>
      <p:ext uri="{BB962C8B-B14F-4D97-AF65-F5344CB8AC3E}">
        <p14:creationId xmlns:p14="http://schemas.microsoft.com/office/powerpoint/2010/main" val="4088569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27216" y="464312"/>
            <a:ext cx="2890520" cy="695960"/>
          </a:xfrm>
          <a:prstGeom prst="rect">
            <a:avLst/>
          </a:prstGeom>
        </p:spPr>
        <p:txBody>
          <a:bodyPr vert="horz" wrap="square" lIns="0" tIns="12700" rIns="0" bIns="0" rtlCol="0">
            <a:spAutoFit/>
          </a:bodyPr>
          <a:lstStyle/>
          <a:p>
            <a:pPr marL="12700">
              <a:lnSpc>
                <a:spcPct val="100000"/>
              </a:lnSpc>
              <a:spcBef>
                <a:spcPts val="100"/>
              </a:spcBef>
            </a:pPr>
            <a:r>
              <a:rPr spc="-10" dirty="0"/>
              <a:t>Visualization</a:t>
            </a:r>
          </a:p>
        </p:txBody>
      </p:sp>
      <p:sp>
        <p:nvSpPr>
          <p:cNvPr id="4" name="object 4"/>
          <p:cNvSpPr txBox="1"/>
          <p:nvPr/>
        </p:nvSpPr>
        <p:spPr>
          <a:xfrm>
            <a:off x="535940" y="1607820"/>
            <a:ext cx="7724140" cy="997709"/>
          </a:xfrm>
          <a:prstGeom prst="rect">
            <a:avLst/>
          </a:prstGeom>
        </p:spPr>
        <p:txBody>
          <a:bodyPr vert="horz" wrap="square" lIns="0" tIns="12700" rIns="0" bIns="0" rtlCol="0">
            <a:spAutoFit/>
          </a:bodyPr>
          <a:lstStyle/>
          <a:p>
            <a:pPr marL="355600" marR="128905" indent="-342900">
              <a:lnSpc>
                <a:spcPct val="100000"/>
              </a:lnSpc>
              <a:spcBef>
                <a:spcPts val="100"/>
              </a:spcBef>
              <a:buFont typeface="Arial"/>
              <a:buChar char="•"/>
              <a:tabLst>
                <a:tab pos="354965" algn="l"/>
                <a:tab pos="355600" algn="l"/>
              </a:tabLst>
            </a:pPr>
            <a:r>
              <a:rPr sz="3200" spc="-5" dirty="0">
                <a:latin typeface="Calibri"/>
                <a:cs typeface="Calibri"/>
              </a:rPr>
              <a:t>How </a:t>
            </a:r>
            <a:r>
              <a:rPr sz="3200" spc="-10" dirty="0">
                <a:latin typeface="Calibri"/>
                <a:cs typeface="Calibri"/>
              </a:rPr>
              <a:t>can </a:t>
            </a:r>
            <a:r>
              <a:rPr sz="3200" spc="-15" dirty="0">
                <a:latin typeface="Calibri"/>
                <a:cs typeface="Calibri"/>
              </a:rPr>
              <a:t>you </a:t>
            </a:r>
            <a:r>
              <a:rPr sz="3200" spc="-25" dirty="0">
                <a:latin typeface="Calibri"/>
                <a:cs typeface="Calibri"/>
              </a:rPr>
              <a:t>convey </a:t>
            </a:r>
            <a:r>
              <a:rPr sz="3200" dirty="0">
                <a:latin typeface="Calibri"/>
                <a:cs typeface="Calibri"/>
              </a:rPr>
              <a:t>a </a:t>
            </a:r>
            <a:r>
              <a:rPr sz="3200" spc="-15" dirty="0">
                <a:latin typeface="Calibri"/>
                <a:cs typeface="Calibri"/>
              </a:rPr>
              <a:t>complex </a:t>
            </a:r>
            <a:r>
              <a:rPr sz="3200" spc="-10" dirty="0">
                <a:latin typeface="Calibri"/>
                <a:cs typeface="Calibri"/>
              </a:rPr>
              <a:t>multivariate  </a:t>
            </a:r>
            <a:r>
              <a:rPr sz="3200" spc="-20" dirty="0">
                <a:latin typeface="Calibri"/>
                <a:cs typeface="Calibri"/>
              </a:rPr>
              <a:t>data </a:t>
            </a:r>
            <a:r>
              <a:rPr sz="3200" spc="-10" dirty="0">
                <a:latin typeface="Calibri"/>
                <a:cs typeface="Calibri"/>
              </a:rPr>
              <a:t>set </a:t>
            </a:r>
            <a:r>
              <a:rPr sz="3200" spc="-15" dirty="0">
                <a:latin typeface="Calibri"/>
                <a:cs typeface="Calibri"/>
              </a:rPr>
              <a:t>to </a:t>
            </a:r>
            <a:r>
              <a:rPr sz="3200" spc="-25" dirty="0">
                <a:latin typeface="Calibri"/>
                <a:cs typeface="Calibri"/>
              </a:rPr>
              <a:t>stakeholders </a:t>
            </a:r>
            <a:r>
              <a:rPr sz="3200" dirty="0">
                <a:latin typeface="Calibri"/>
                <a:cs typeface="Calibri"/>
              </a:rPr>
              <a:t>&amp;</a:t>
            </a:r>
            <a:r>
              <a:rPr sz="3200" spc="60" dirty="0">
                <a:latin typeface="Calibri"/>
                <a:cs typeface="Calibri"/>
              </a:rPr>
              <a:t> </a:t>
            </a:r>
            <a:r>
              <a:rPr sz="3200" spc="-15" dirty="0">
                <a:latin typeface="Calibri"/>
                <a:cs typeface="Calibri"/>
              </a:rPr>
              <a:t>peers?</a:t>
            </a:r>
            <a:endParaRPr sz="3200" dirty="0">
              <a:latin typeface="Calibri"/>
              <a:cs typeface="Calibri"/>
            </a:endParaRPr>
          </a:p>
        </p:txBody>
      </p:sp>
      <p:pic>
        <p:nvPicPr>
          <p:cNvPr id="5122" name="Picture 2" descr="Figure 2">
            <a:extLst>
              <a:ext uri="{FF2B5EF4-FFF2-40B4-BE49-F238E27FC236}">
                <a16:creationId xmlns:a16="http://schemas.microsoft.com/office/drawing/2014/main" id="{70E5D768-3FB1-4130-ACC6-15EB9477E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68" r="35924" b="33562"/>
          <a:stretch/>
        </p:blipFill>
        <p:spPr bwMode="auto">
          <a:xfrm>
            <a:off x="3020151" y="3225284"/>
            <a:ext cx="5995169" cy="26951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1">
            <a:extLst>
              <a:ext uri="{FF2B5EF4-FFF2-40B4-BE49-F238E27FC236}">
                <a16:creationId xmlns:a16="http://schemas.microsoft.com/office/drawing/2014/main" id="{2C20F3DE-EC63-4EC5-BE89-D708858DE8BB}"/>
              </a:ext>
            </a:extLst>
          </p:cNvPr>
          <p:cNvPicPr>
            <a:picLocks noChangeAspect="1"/>
          </p:cNvPicPr>
          <p:nvPr/>
        </p:nvPicPr>
        <p:blipFill>
          <a:blip r:embed="rId4"/>
          <a:stretch>
            <a:fillRect/>
          </a:stretch>
        </p:blipFill>
        <p:spPr>
          <a:xfrm>
            <a:off x="188657" y="3666887"/>
            <a:ext cx="2178050" cy="1847772"/>
          </a:xfrm>
          <a:prstGeom prst="rect">
            <a:avLst/>
          </a:prstGeom>
        </p:spPr>
      </p:pic>
      <p:sp>
        <p:nvSpPr>
          <p:cNvPr id="7" name="椭圆 13">
            <a:extLst>
              <a:ext uri="{FF2B5EF4-FFF2-40B4-BE49-F238E27FC236}">
                <a16:creationId xmlns:a16="http://schemas.microsoft.com/office/drawing/2014/main" id="{D42597E7-F708-46A5-96FB-E63B4C05A138}"/>
              </a:ext>
            </a:extLst>
          </p:cNvPr>
          <p:cNvSpPr/>
          <p:nvPr/>
        </p:nvSpPr>
        <p:spPr>
          <a:xfrm rot="20456813">
            <a:off x="1233724" y="4821119"/>
            <a:ext cx="935038" cy="452438"/>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A7EA7-857F-4661-BF11-6BDE70DE017B}"/>
              </a:ext>
            </a:extLst>
          </p:cNvPr>
          <p:cNvSpPr/>
          <p:nvPr/>
        </p:nvSpPr>
        <p:spPr>
          <a:xfrm>
            <a:off x="1185488" y="2848766"/>
            <a:ext cx="7331109" cy="369332"/>
          </a:xfrm>
          <a:prstGeom prst="rect">
            <a:avLst/>
          </a:prstGeom>
        </p:spPr>
        <p:txBody>
          <a:bodyPr wrap="none">
            <a:spAutoFit/>
          </a:bodyPr>
          <a:lstStyle/>
          <a:p>
            <a:r>
              <a:rPr lang="en-US" spc="-25" dirty="0">
                <a:cs typeface="Calibri"/>
              </a:rPr>
              <a:t>Mapping 4-component array defined on the surface of 2 torus to 2D vector plot</a:t>
            </a:r>
            <a:endParaRPr lang="en-US" dirty="0"/>
          </a:p>
        </p:txBody>
      </p:sp>
      <p:sp>
        <p:nvSpPr>
          <p:cNvPr id="11" name="Rectangle 10">
            <a:extLst>
              <a:ext uri="{FF2B5EF4-FFF2-40B4-BE49-F238E27FC236}">
                <a16:creationId xmlns:a16="http://schemas.microsoft.com/office/drawing/2014/main" id="{0490334D-0817-45BA-BB1A-25798665D5CB}"/>
              </a:ext>
            </a:extLst>
          </p:cNvPr>
          <p:cNvSpPr/>
          <p:nvPr/>
        </p:nvSpPr>
        <p:spPr>
          <a:xfrm>
            <a:off x="5304884" y="6273514"/>
            <a:ext cx="3211713" cy="369332"/>
          </a:xfrm>
          <a:prstGeom prst="rect">
            <a:avLst/>
          </a:prstGeom>
        </p:spPr>
        <p:txBody>
          <a:bodyPr wrap="none">
            <a:spAutoFit/>
          </a:bodyPr>
          <a:lstStyle/>
          <a:p>
            <a:r>
              <a:rPr lang="en-US" dirty="0"/>
              <a:t>Ref: Phys. Rev. Lett. 120, 087402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3055182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dirty="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dirty="0">
              <a:latin typeface="Calibri"/>
              <a:cs typeface="Calibri"/>
            </a:endParaRPr>
          </a:p>
          <a:p>
            <a:pPr>
              <a:lnSpc>
                <a:spcPct val="100000"/>
              </a:lnSpc>
              <a:spcBef>
                <a:spcPts val="45"/>
              </a:spcBef>
              <a:buFont typeface="Arial"/>
              <a:buChar char="•"/>
            </a:pPr>
            <a:endParaRPr sz="4650" dirty="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dirty="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4012637"/>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3200" spc="-20" dirty="0">
                <a:latin typeface="Lato" panose="020F0502020204030203" pitchFamily="34" charset="0"/>
                <a:ea typeface="Lato" panose="020F0502020204030203" pitchFamily="34" charset="0"/>
                <a:cs typeface="Lato" panose="020F0502020204030203" pitchFamily="34" charset="0"/>
              </a:rPr>
              <a:t>Data </a:t>
            </a:r>
            <a:r>
              <a:rPr sz="3200" spc="-5" dirty="0">
                <a:latin typeface="Lato" panose="020F0502020204030203" pitchFamily="34" charset="0"/>
                <a:ea typeface="Lato" panose="020F0502020204030203" pitchFamily="34" charset="0"/>
                <a:cs typeface="Lato" panose="020F0502020204030203" pitchFamily="34" charset="0"/>
              </a:rPr>
              <a:t>Science</a:t>
            </a:r>
            <a:r>
              <a:rPr sz="3200" spc="5" dirty="0">
                <a:latin typeface="Lato" panose="020F0502020204030203" pitchFamily="34" charset="0"/>
                <a:ea typeface="Lato" panose="020F0502020204030203" pitchFamily="34" charset="0"/>
                <a:cs typeface="Lato" panose="020F0502020204030203" pitchFamily="34" charset="0"/>
              </a:rPr>
              <a:t> </a:t>
            </a:r>
            <a:r>
              <a:rPr sz="3200" spc="-5" dirty="0">
                <a:latin typeface="Lato" panose="020F0502020204030203" pitchFamily="34" charset="0"/>
                <a:ea typeface="Lato" panose="020F0502020204030203" pitchFamily="34" charset="0"/>
                <a:cs typeface="Lato" panose="020F0502020204030203" pitchFamily="34" charset="0"/>
              </a:rPr>
              <a:t>Option</a:t>
            </a:r>
            <a:endParaRPr sz="3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800" spc="-20" dirty="0">
                <a:latin typeface="Lato" panose="020F0502020204030203" pitchFamily="34" charset="0"/>
                <a:ea typeface="Lato" panose="020F0502020204030203" pitchFamily="34" charset="0"/>
                <a:cs typeface="Lato" panose="020F0502020204030203" pitchFamily="34" charset="0"/>
              </a:rPr>
              <a:t>Data </a:t>
            </a:r>
            <a:r>
              <a:rPr sz="2800" spc="-15" dirty="0">
                <a:latin typeface="Lato" panose="020F0502020204030203" pitchFamily="34" charset="0"/>
                <a:ea typeface="Lato" panose="020F0502020204030203" pitchFamily="34" charset="0"/>
                <a:cs typeface="Lato" panose="020F0502020204030203" pitchFamily="34" charset="0"/>
              </a:rPr>
              <a:t>Intensive Research </a:t>
            </a:r>
            <a:r>
              <a:rPr sz="2800" spc="-5" dirty="0">
                <a:latin typeface="Lato" panose="020F0502020204030203" pitchFamily="34" charset="0"/>
                <a:ea typeface="Lato" panose="020F0502020204030203" pitchFamily="34" charset="0"/>
                <a:cs typeface="Lato" panose="020F0502020204030203" pitchFamily="34" charset="0"/>
              </a:rPr>
              <a:t>Enabling </a:t>
            </a:r>
            <a:r>
              <a:rPr sz="2800" spc="-10" dirty="0">
                <a:latin typeface="Lato" panose="020F0502020204030203" pitchFamily="34" charset="0"/>
                <a:ea typeface="Lato" panose="020F0502020204030203" pitchFamily="34" charset="0"/>
                <a:cs typeface="Lato" panose="020F0502020204030203" pitchFamily="34" charset="0"/>
              </a:rPr>
              <a:t>Clean </a:t>
            </a:r>
            <a:r>
              <a:rPr sz="2800" spc="-65" dirty="0">
                <a:latin typeface="Lato" panose="020F0502020204030203" pitchFamily="34" charset="0"/>
                <a:ea typeface="Lato" panose="020F0502020204030203" pitchFamily="34" charset="0"/>
                <a:cs typeface="Lato" panose="020F0502020204030203" pitchFamily="34" charset="0"/>
              </a:rPr>
              <a:t>Tech</a:t>
            </a:r>
            <a:r>
              <a:rPr sz="2800" spc="100" dirty="0">
                <a:latin typeface="Lato" panose="020F0502020204030203" pitchFamily="34" charset="0"/>
                <a:ea typeface="Lato" panose="020F0502020204030203" pitchFamily="34" charset="0"/>
                <a:cs typeface="Lato" panose="020F0502020204030203" pitchFamily="34" charset="0"/>
              </a:rPr>
              <a:t> </a:t>
            </a:r>
            <a:r>
              <a:rPr sz="2800" spc="-10" dirty="0">
                <a:latin typeface="Lato" panose="020F0502020204030203" pitchFamily="34" charset="0"/>
                <a:ea typeface="Lato" panose="020F0502020204030203" pitchFamily="34" charset="0"/>
                <a:cs typeface="Lato" panose="020F0502020204030203" pitchFamily="34" charset="0"/>
              </a:rPr>
              <a:t>(DIRECT)</a:t>
            </a:r>
            <a:endParaRPr sz="28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60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545</a:t>
            </a:r>
            <a:endParaRPr sz="2400" dirty="0">
              <a:latin typeface="Lato" panose="020F0502020204030203" pitchFamily="34" charset="0"/>
              <a:ea typeface="Lato" panose="020F0502020204030203" pitchFamily="34" charset="0"/>
              <a:cs typeface="Lato" panose="020F0502020204030203" pitchFamily="34" charset="0"/>
            </a:endParaRPr>
          </a:p>
          <a:p>
            <a:pPr marL="1612900" lvl="3" indent="-228600">
              <a:lnSpc>
                <a:spcPct val="100000"/>
              </a:lnSpc>
              <a:spcBef>
                <a:spcPts val="484"/>
              </a:spcBef>
              <a:buFont typeface="Arial"/>
              <a:buChar char="–"/>
              <a:tabLst>
                <a:tab pos="1612900" algn="l"/>
              </a:tabLst>
            </a:pPr>
            <a:r>
              <a:rPr sz="2000" spc="-15" dirty="0">
                <a:latin typeface="Lato" panose="020F0502020204030203" pitchFamily="34" charset="0"/>
                <a:ea typeface="Lato" panose="020F0502020204030203" pitchFamily="34" charset="0"/>
                <a:cs typeface="Lato" panose="020F0502020204030203" pitchFamily="34" charset="0"/>
              </a:rPr>
              <a:t>Data </a:t>
            </a:r>
            <a:r>
              <a:rPr sz="2000" spc="-5" dirty="0">
                <a:latin typeface="Lato" panose="020F0502020204030203" pitchFamily="34" charset="0"/>
                <a:ea typeface="Lato" panose="020F0502020204030203" pitchFamily="34" charset="0"/>
                <a:cs typeface="Lato" panose="020F0502020204030203" pitchFamily="34" charset="0"/>
              </a:rPr>
              <a:t>Science Methods </a:t>
            </a:r>
            <a:r>
              <a:rPr sz="2000" spc="-15" dirty="0">
                <a:latin typeface="Lato" panose="020F0502020204030203" pitchFamily="34" charset="0"/>
                <a:ea typeface="Lato" panose="020F0502020204030203" pitchFamily="34" charset="0"/>
                <a:cs typeface="Lato" panose="020F0502020204030203" pitchFamily="34" charset="0"/>
              </a:rPr>
              <a:t>for </a:t>
            </a:r>
            <a:r>
              <a:rPr sz="2000" spc="-5" dirty="0">
                <a:latin typeface="Lato" panose="020F0502020204030203" pitchFamily="34" charset="0"/>
                <a:ea typeface="Lato" panose="020F0502020204030203" pitchFamily="34" charset="0"/>
                <a:cs typeface="Lato" panose="020F0502020204030203" pitchFamily="34" charset="0"/>
              </a:rPr>
              <a:t>Clean </a:t>
            </a:r>
            <a:r>
              <a:rPr sz="2000" spc="-10" dirty="0">
                <a:latin typeface="Lato" panose="020F0502020204030203" pitchFamily="34" charset="0"/>
                <a:ea typeface="Lato" panose="020F0502020204030203" pitchFamily="34" charset="0"/>
                <a:cs typeface="Lato" panose="020F0502020204030203" pitchFamily="34" charset="0"/>
              </a:rPr>
              <a:t>Energy</a:t>
            </a:r>
            <a:r>
              <a:rPr sz="2000" spc="25" dirty="0">
                <a:latin typeface="Lato" panose="020F0502020204030203" pitchFamily="34" charset="0"/>
                <a:ea typeface="Lato" panose="020F0502020204030203" pitchFamily="34" charset="0"/>
                <a:cs typeface="Lato" panose="020F0502020204030203" pitchFamily="34" charset="0"/>
              </a:rPr>
              <a:t> </a:t>
            </a:r>
            <a:r>
              <a:rPr sz="2000" spc="-10" dirty="0">
                <a:latin typeface="Lato" panose="020F0502020204030203" pitchFamily="34" charset="0"/>
                <a:ea typeface="Lato" panose="020F0502020204030203" pitchFamily="34" charset="0"/>
                <a:cs typeface="Lato" panose="020F0502020204030203" pitchFamily="34" charset="0"/>
              </a:rPr>
              <a:t>Research</a:t>
            </a:r>
            <a:endParaRPr sz="20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70"/>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546</a:t>
            </a:r>
            <a:endParaRPr sz="2400" dirty="0">
              <a:latin typeface="Lato" panose="020F0502020204030203" pitchFamily="34" charset="0"/>
              <a:ea typeface="Lato" panose="020F0502020204030203" pitchFamily="34" charset="0"/>
              <a:cs typeface="Lato" panose="020F0502020204030203" pitchFamily="34" charset="0"/>
            </a:endParaRPr>
          </a:p>
          <a:p>
            <a:pPr marL="1612900" lvl="3" indent="-228600">
              <a:lnSpc>
                <a:spcPct val="100000"/>
              </a:lnSpc>
              <a:spcBef>
                <a:spcPts val="484"/>
              </a:spcBef>
              <a:buFont typeface="Arial"/>
              <a:buChar char="–"/>
              <a:tabLst>
                <a:tab pos="1612900" algn="l"/>
              </a:tabLst>
            </a:pPr>
            <a:r>
              <a:rPr sz="2000" spc="-10" dirty="0">
                <a:latin typeface="Lato" panose="020F0502020204030203" pitchFamily="34" charset="0"/>
                <a:ea typeface="Lato" panose="020F0502020204030203" pitchFamily="34" charset="0"/>
                <a:cs typeface="Lato" panose="020F0502020204030203" pitchFamily="34" charset="0"/>
              </a:rPr>
              <a:t>Software </a:t>
            </a:r>
            <a:r>
              <a:rPr sz="2000" spc="-5" dirty="0">
                <a:latin typeface="Lato" panose="020F0502020204030203" pitchFamily="34" charset="0"/>
                <a:ea typeface="Lato" panose="020F0502020204030203" pitchFamily="34" charset="0"/>
                <a:cs typeface="Lato" panose="020F0502020204030203" pitchFamily="34" charset="0"/>
              </a:rPr>
              <a:t>Engineering </a:t>
            </a:r>
            <a:r>
              <a:rPr sz="2000" spc="-15" dirty="0">
                <a:latin typeface="Lato" panose="020F0502020204030203" pitchFamily="34" charset="0"/>
                <a:ea typeface="Lato" panose="020F0502020204030203" pitchFamily="34" charset="0"/>
                <a:cs typeface="Lato" panose="020F0502020204030203" pitchFamily="34" charset="0"/>
              </a:rPr>
              <a:t>for </a:t>
            </a:r>
            <a:r>
              <a:rPr sz="2000" spc="-5" dirty="0">
                <a:latin typeface="Lato" panose="020F0502020204030203" pitchFamily="34" charset="0"/>
                <a:ea typeface="Lato" panose="020F0502020204030203" pitchFamily="34" charset="0"/>
                <a:cs typeface="Lato" panose="020F0502020204030203" pitchFamily="34" charset="0"/>
              </a:rPr>
              <a:t>Molecular </a:t>
            </a:r>
            <a:r>
              <a:rPr sz="2000" spc="-15" dirty="0">
                <a:latin typeface="Lato" panose="020F0502020204030203" pitchFamily="34" charset="0"/>
                <a:ea typeface="Lato" panose="020F0502020204030203" pitchFamily="34" charset="0"/>
                <a:cs typeface="Lato" panose="020F0502020204030203" pitchFamily="34" charset="0"/>
              </a:rPr>
              <a:t>Data</a:t>
            </a:r>
            <a:r>
              <a:rPr sz="2000" spc="25" dirty="0">
                <a:latin typeface="Lato" panose="020F0502020204030203" pitchFamily="34" charset="0"/>
                <a:ea typeface="Lato" panose="020F0502020204030203" pitchFamily="34" charset="0"/>
                <a:cs typeface="Lato" panose="020F0502020204030203" pitchFamily="34" charset="0"/>
              </a:rPr>
              <a:t> </a:t>
            </a:r>
            <a:r>
              <a:rPr sz="2000" spc="-5" dirty="0">
                <a:latin typeface="Lato" panose="020F0502020204030203" pitchFamily="34" charset="0"/>
                <a:ea typeface="Lato" panose="020F0502020204030203" pitchFamily="34" charset="0"/>
                <a:cs typeface="Lato" panose="020F0502020204030203" pitchFamily="34" charset="0"/>
              </a:rPr>
              <a:t>Scientists</a:t>
            </a:r>
            <a:endParaRPr sz="20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6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547</a:t>
            </a:r>
            <a:endParaRPr sz="2400" dirty="0">
              <a:latin typeface="Lato" panose="020F0502020204030203" pitchFamily="34" charset="0"/>
              <a:ea typeface="Lato" panose="020F0502020204030203" pitchFamily="34" charset="0"/>
              <a:cs typeface="Lato" panose="020F0502020204030203" pitchFamily="34" charset="0"/>
            </a:endParaRPr>
          </a:p>
          <a:p>
            <a:pPr marL="1612900" lvl="3" indent="-228600">
              <a:lnSpc>
                <a:spcPct val="100000"/>
              </a:lnSpc>
              <a:spcBef>
                <a:spcPts val="520"/>
              </a:spcBef>
              <a:buFont typeface="Arial"/>
              <a:buChar char="–"/>
              <a:tabLst>
                <a:tab pos="1612900" algn="l"/>
              </a:tabLst>
            </a:pPr>
            <a:r>
              <a:rPr sz="2000" spc="-10" dirty="0">
                <a:latin typeface="Lato" panose="020F0502020204030203" pitchFamily="34" charset="0"/>
                <a:ea typeface="Lato" panose="020F0502020204030203" pitchFamily="34" charset="0"/>
                <a:cs typeface="Lato" panose="020F0502020204030203" pitchFamily="34" charset="0"/>
              </a:rPr>
              <a:t>Capstone Project </a:t>
            </a:r>
            <a:r>
              <a:rPr sz="2000" dirty="0">
                <a:latin typeface="Lato" panose="020F0502020204030203" pitchFamily="34" charset="0"/>
                <a:ea typeface="Lato" panose="020F0502020204030203" pitchFamily="34" charset="0"/>
                <a:cs typeface="Lato" panose="020F0502020204030203" pitchFamily="34" charset="0"/>
              </a:rPr>
              <a:t>in </a:t>
            </a:r>
            <a:r>
              <a:rPr sz="2000" spc="-5" dirty="0">
                <a:latin typeface="Lato" panose="020F0502020204030203" pitchFamily="34" charset="0"/>
                <a:ea typeface="Lato" panose="020F0502020204030203" pitchFamily="34" charset="0"/>
                <a:cs typeface="Lato" panose="020F0502020204030203" pitchFamily="34" charset="0"/>
              </a:rPr>
              <a:t>Molecular </a:t>
            </a:r>
            <a:r>
              <a:rPr sz="2000" spc="-15" dirty="0">
                <a:latin typeface="Lato" panose="020F0502020204030203" pitchFamily="34" charset="0"/>
                <a:ea typeface="Lato" panose="020F0502020204030203" pitchFamily="34" charset="0"/>
                <a:cs typeface="Lato" panose="020F0502020204030203" pitchFamily="34" charset="0"/>
              </a:rPr>
              <a:t>Data</a:t>
            </a:r>
            <a:r>
              <a:rPr sz="2000" spc="15" dirty="0">
                <a:latin typeface="Lato" panose="020F0502020204030203" pitchFamily="34" charset="0"/>
                <a:ea typeface="Lato" panose="020F0502020204030203" pitchFamily="34" charset="0"/>
                <a:cs typeface="Lato" panose="020F0502020204030203" pitchFamily="34" charset="0"/>
              </a:rPr>
              <a:t> </a:t>
            </a:r>
            <a:r>
              <a:rPr sz="2000" spc="-5" dirty="0">
                <a:latin typeface="Lato" panose="020F0502020204030203" pitchFamily="34" charset="0"/>
                <a:ea typeface="Lato" panose="020F0502020204030203" pitchFamily="34" charset="0"/>
                <a:cs typeface="Lato" panose="020F0502020204030203" pitchFamily="34" charset="0"/>
              </a:rPr>
              <a:t>Science</a:t>
            </a:r>
            <a:endParaRPr sz="20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375518" y="1362809"/>
            <a:ext cx="6797675" cy="3789499"/>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3200" spc="-20" dirty="0">
                <a:latin typeface="Lato" panose="020F0502020204030203" pitchFamily="34" charset="0"/>
                <a:ea typeface="Lato" panose="020F0502020204030203" pitchFamily="34" charset="0"/>
                <a:cs typeface="Lato" panose="020F0502020204030203" pitchFamily="34" charset="0"/>
              </a:rPr>
              <a:t>Data </a:t>
            </a:r>
            <a:r>
              <a:rPr sz="3200" spc="-10" dirty="0">
                <a:latin typeface="Lato" panose="020F0502020204030203" pitchFamily="34" charset="0"/>
                <a:ea typeface="Lato" panose="020F0502020204030203" pitchFamily="34" charset="0"/>
                <a:cs typeface="Lato" panose="020F0502020204030203" pitchFamily="34" charset="0"/>
              </a:rPr>
              <a:t>Scientist Office</a:t>
            </a:r>
            <a:r>
              <a:rPr sz="3200" spc="15" dirty="0">
                <a:latin typeface="Lato" panose="020F0502020204030203" pitchFamily="34" charset="0"/>
                <a:ea typeface="Lato" panose="020F0502020204030203" pitchFamily="34" charset="0"/>
                <a:cs typeface="Lato" panose="020F0502020204030203" pitchFamily="34" charset="0"/>
              </a:rPr>
              <a:t> </a:t>
            </a:r>
            <a:r>
              <a:rPr sz="3200" spc="-15" dirty="0">
                <a:latin typeface="Lato" panose="020F0502020204030203" pitchFamily="34" charset="0"/>
                <a:ea typeface="Lato" panose="020F0502020204030203" pitchFamily="34" charset="0"/>
                <a:cs typeface="Lato" panose="020F0502020204030203" pitchFamily="34" charset="0"/>
              </a:rPr>
              <a:t>Hours</a:t>
            </a:r>
            <a:endParaRPr sz="3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800" spc="-10" dirty="0">
                <a:latin typeface="Lato" panose="020F0502020204030203" pitchFamily="34" charset="0"/>
                <a:ea typeface="Lato" panose="020F0502020204030203" pitchFamily="34" charset="0"/>
                <a:cs typeface="Lato" panose="020F0502020204030203" pitchFamily="34" charset="0"/>
              </a:rPr>
              <a:t>Get </a:t>
            </a:r>
            <a:r>
              <a:rPr sz="2800" spc="-5" dirty="0">
                <a:latin typeface="Lato" panose="020F0502020204030203" pitchFamily="34" charset="0"/>
                <a:ea typeface="Lato" panose="020F0502020204030203" pitchFamily="34" charset="0"/>
                <a:cs typeface="Lato" panose="020F0502020204030203" pitchFamily="34" charset="0"/>
              </a:rPr>
              <a:t>help with </a:t>
            </a:r>
            <a:r>
              <a:rPr sz="2800" spc="-15" dirty="0">
                <a:latin typeface="Lato" panose="020F0502020204030203" pitchFamily="34" charset="0"/>
                <a:ea typeface="Lato" panose="020F0502020204030203" pitchFamily="34" charset="0"/>
                <a:cs typeface="Lato" panose="020F0502020204030203" pitchFamily="34" charset="0"/>
              </a:rPr>
              <a:t>your </a:t>
            </a:r>
            <a:r>
              <a:rPr sz="2800" spc="-20"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science</a:t>
            </a:r>
            <a:r>
              <a:rPr sz="2800" spc="25" dirty="0">
                <a:latin typeface="Lato" panose="020F0502020204030203" pitchFamily="34" charset="0"/>
                <a:ea typeface="Lato" panose="020F0502020204030203" pitchFamily="34" charset="0"/>
                <a:cs typeface="Lato" panose="020F0502020204030203" pitchFamily="34" charset="0"/>
              </a:rPr>
              <a:t> </a:t>
            </a:r>
            <a:r>
              <a:rPr sz="2800" spc="-10" dirty="0">
                <a:latin typeface="Lato" panose="020F0502020204030203" pitchFamily="34" charset="0"/>
                <a:ea typeface="Lato" panose="020F0502020204030203" pitchFamily="34" charset="0"/>
                <a:cs typeface="Lato" panose="020F0502020204030203" pitchFamily="34" charset="0"/>
              </a:rPr>
              <a:t>questions</a:t>
            </a:r>
            <a:endParaRPr sz="28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088222"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42302"/>
            <a:ext cx="7693659" cy="5068054"/>
          </a:xfrm>
          <a:prstGeom prst="rect">
            <a:avLst/>
          </a:prstGeom>
        </p:spPr>
        <p:txBody>
          <a:bodyPr vert="horz" wrap="square" lIns="0" tIns="109220" rIns="0" bIns="0" rtlCol="0">
            <a:spAutoFit/>
          </a:bodyPr>
          <a:lstStyle/>
          <a:p>
            <a:pPr marL="12700" algn="ctr">
              <a:lnSpc>
                <a:spcPct val="100000"/>
              </a:lnSpc>
              <a:spcBef>
                <a:spcPts val="860"/>
              </a:spcBef>
              <a:tabLst>
                <a:tab pos="354965" algn="l"/>
                <a:tab pos="355600" algn="l"/>
              </a:tabLst>
            </a:pPr>
            <a:r>
              <a:rPr sz="2400" b="1" spc="-5" dirty="0">
                <a:latin typeface="Lato" panose="020F0502020204030203" pitchFamily="34" charset="0"/>
                <a:ea typeface="Lato" panose="020F0502020204030203" pitchFamily="34" charset="0"/>
                <a:cs typeface="Lato" panose="020F0502020204030203" pitchFamily="34" charset="0"/>
              </a:rPr>
              <a:t>Quick </a:t>
            </a:r>
            <a:r>
              <a:rPr sz="2400" b="1" dirty="0">
                <a:latin typeface="Lato" panose="020F0502020204030203" pitchFamily="34" charset="0"/>
                <a:ea typeface="Lato" panose="020F0502020204030203" pitchFamily="34" charset="0"/>
                <a:cs typeface="Lato" panose="020F0502020204030203" pitchFamily="34" charset="0"/>
              </a:rPr>
              <a:t>in </a:t>
            </a:r>
            <a:r>
              <a:rPr sz="2400" b="1" spc="-5" dirty="0">
                <a:latin typeface="Lato" panose="020F0502020204030203" pitchFamily="34" charset="0"/>
                <a:ea typeface="Lato" panose="020F0502020204030203" pitchFamily="34" charset="0"/>
                <a:cs typeface="Lato" panose="020F0502020204030203" pitchFamily="34" charset="0"/>
              </a:rPr>
              <a:t>class</a:t>
            </a:r>
            <a:r>
              <a:rPr sz="2400" b="1" dirty="0">
                <a:latin typeface="Lato" panose="020F0502020204030203" pitchFamily="34" charset="0"/>
                <a:ea typeface="Lato" panose="020F0502020204030203" pitchFamily="34" charset="0"/>
                <a:cs typeface="Lato" panose="020F0502020204030203" pitchFamily="34" charset="0"/>
              </a:rPr>
              <a:t> </a:t>
            </a:r>
            <a:r>
              <a:rPr sz="2400" b="1" spc="-30" dirty="0">
                <a:latin typeface="Lato" panose="020F0502020204030203" pitchFamily="34" charset="0"/>
                <a:ea typeface="Lato" panose="020F0502020204030203" pitchFamily="34" charset="0"/>
                <a:cs typeface="Lato" panose="020F0502020204030203" pitchFamily="34" charset="0"/>
              </a:rPr>
              <a:t>exercise</a:t>
            </a:r>
            <a:endParaRPr sz="2400" b="1" dirty="0">
              <a:latin typeface="Lato" panose="020F0502020204030203" pitchFamily="34" charset="0"/>
              <a:ea typeface="Lato" panose="020F0502020204030203" pitchFamily="34" charset="0"/>
              <a:cs typeface="Lato" panose="020F0502020204030203" pitchFamily="34" charset="0"/>
            </a:endParaRPr>
          </a:p>
          <a:p>
            <a:pPr marL="12700" marR="74295">
              <a:lnSpc>
                <a:spcPct val="100000"/>
              </a:lnSpc>
              <a:spcBef>
                <a:spcPts val="760"/>
              </a:spcBef>
              <a:tabLst>
                <a:tab pos="354965" algn="l"/>
                <a:tab pos="355600" algn="l"/>
                <a:tab pos="1607820" algn="l"/>
              </a:tabLst>
            </a:pPr>
            <a:r>
              <a:rPr sz="2400" spc="-5" dirty="0">
                <a:latin typeface="Lato" panose="020F0502020204030203" pitchFamily="34" charset="0"/>
                <a:ea typeface="Lato" panose="020F0502020204030203" pitchFamily="34" charset="0"/>
                <a:cs typeface="Lato" panose="020F0502020204030203" pitchFamily="34" charset="0"/>
              </a:rPr>
              <a:t>Alone:</a:t>
            </a:r>
            <a:r>
              <a:rPr lang="en-US" sz="2400" spc="-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Define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by </a:t>
            </a:r>
            <a:r>
              <a:rPr sz="2400" spc="-10" dirty="0">
                <a:latin typeface="Lato" panose="020F0502020204030203" pitchFamily="34" charset="0"/>
                <a:ea typeface="Lato" panose="020F0502020204030203" pitchFamily="34" charset="0"/>
                <a:cs typeface="Lato" panose="020F0502020204030203" pitchFamily="34" charset="0"/>
              </a:rPr>
              <a:t>answering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many </a:t>
            </a:r>
            <a:r>
              <a:rPr sz="2400" spc="-5" dirty="0">
                <a:latin typeface="Lato" panose="020F0502020204030203" pitchFamily="34" charset="0"/>
                <a:ea typeface="Lato" panose="020F0502020204030203" pitchFamily="34" charset="0"/>
                <a:cs typeface="Lato" panose="020F0502020204030203" pitchFamily="34" charset="0"/>
              </a:rPr>
              <a:t>of </a:t>
            </a:r>
            <a:r>
              <a:rPr sz="2400"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following questions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can (write </a:t>
            </a:r>
            <a:r>
              <a:rPr sz="2400" dirty="0">
                <a:latin typeface="Lato" panose="020F0502020204030203" pitchFamily="34" charset="0"/>
                <a:ea typeface="Lato" panose="020F0502020204030203" pitchFamily="34" charset="0"/>
                <a:cs typeface="Lato" panose="020F0502020204030203" pitchFamily="34" charset="0"/>
              </a:rPr>
              <a:t>or type </a:t>
            </a:r>
            <a:r>
              <a:rPr sz="2400" spc="-10" dirty="0">
                <a:latin typeface="Lato" panose="020F0502020204030203" pitchFamily="34" charset="0"/>
                <a:ea typeface="Lato" panose="020F0502020204030203" pitchFamily="34" charset="0"/>
                <a:cs typeface="Lato" panose="020F0502020204030203" pitchFamily="34" charset="0"/>
              </a:rPr>
              <a:t>your</a:t>
            </a:r>
            <a:r>
              <a:rPr sz="2400" spc="-2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answer)</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509"/>
              </a:spcBef>
              <a:buFont typeface="Arial"/>
              <a:buChar char="–"/>
              <a:tabLst>
                <a:tab pos="755015" algn="l"/>
                <a:tab pos="755650" algn="l"/>
              </a:tabLst>
            </a:pPr>
            <a:r>
              <a:rPr sz="2200" spc="-10" dirty="0">
                <a:latin typeface="Lato" panose="020F0502020204030203" pitchFamily="34" charset="0"/>
                <a:ea typeface="Lato" panose="020F0502020204030203" pitchFamily="34" charset="0"/>
                <a:cs typeface="Lato" panose="020F0502020204030203" pitchFamily="34" charset="0"/>
              </a:rPr>
              <a:t>What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Science?</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5" dirty="0">
                <a:latin typeface="Lato" panose="020F0502020204030203" pitchFamily="34" charset="0"/>
                <a:ea typeface="Lato" panose="020F0502020204030203" pitchFamily="34" charset="0"/>
                <a:cs typeface="Lato" panose="020F0502020204030203" pitchFamily="34" charset="0"/>
              </a:rPr>
              <a:t>What/who is </a:t>
            </a:r>
            <a:r>
              <a:rPr sz="2200" dirty="0">
                <a:latin typeface="Lato" panose="020F0502020204030203" pitchFamily="34" charset="0"/>
                <a:ea typeface="Lato" panose="020F0502020204030203" pitchFamily="34" charset="0"/>
                <a:cs typeface="Lato" panose="020F0502020204030203" pitchFamily="34" charset="0"/>
              </a:rPr>
              <a:t>a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scientist?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dirty="0">
                <a:latin typeface="Lato" panose="020F0502020204030203" pitchFamily="34" charset="0"/>
                <a:ea typeface="Lato" panose="020F0502020204030203" pitchFamily="34" charset="0"/>
                <a:cs typeface="Lato" panose="020F0502020204030203" pitchFamily="34" charset="0"/>
              </a:rPr>
              <a:t>a </a:t>
            </a:r>
            <a:r>
              <a:rPr sz="2200" spc="-5" dirty="0">
                <a:latin typeface="Lato" panose="020F0502020204030203" pitchFamily="34" charset="0"/>
                <a:ea typeface="Lato" panose="020F0502020204030203" pitchFamily="34" charset="0"/>
                <a:cs typeface="Lato" panose="020F0502020204030203" pitchFamily="34" charset="0"/>
              </a:rPr>
              <a:t>thing all </a:t>
            </a:r>
            <a:r>
              <a:rPr sz="2200" dirty="0">
                <a:latin typeface="Lato" panose="020F0502020204030203" pitchFamily="34" charset="0"/>
                <a:ea typeface="Lato" panose="020F0502020204030203" pitchFamily="34" charset="0"/>
                <a:cs typeface="Lato" panose="020F0502020204030203" pitchFamily="34" charset="0"/>
              </a:rPr>
              <a:t>of a</a:t>
            </a:r>
            <a:r>
              <a:rPr sz="2200" spc="5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sudden?</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25" dirty="0">
                <a:latin typeface="Lato" panose="020F0502020204030203" pitchFamily="34" charset="0"/>
                <a:ea typeface="Lato" panose="020F0502020204030203" pitchFamily="34" charset="0"/>
                <a:cs typeface="Lato" panose="020F0502020204030203" pitchFamily="34" charset="0"/>
              </a:rPr>
              <a:t>broadly,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field </a:t>
            </a:r>
            <a:r>
              <a:rPr sz="2200" dirty="0">
                <a:latin typeface="Lato" panose="020F0502020204030203" pitchFamily="34" charset="0"/>
                <a:ea typeface="Lato" panose="020F0502020204030203" pitchFamily="34" charset="0"/>
                <a:cs typeface="Lato" panose="020F0502020204030203" pitchFamily="34" charset="0"/>
              </a:rPr>
              <a:t>of</a:t>
            </a:r>
            <a:r>
              <a:rPr sz="2200" spc="16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09"/>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15" dirty="0">
                <a:latin typeface="Lato" panose="020F0502020204030203" pitchFamily="34" charset="0"/>
                <a:ea typeface="Lato" panose="020F0502020204030203" pitchFamily="34" charset="0"/>
                <a:cs typeface="Lato" panose="020F0502020204030203" pitchFamily="34" charset="0"/>
              </a:rPr>
              <a:t>specifically,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sub-discipline </a:t>
            </a:r>
            <a:r>
              <a:rPr sz="2200" dirty="0">
                <a:latin typeface="Lato" panose="020F0502020204030203" pitchFamily="34" charset="0"/>
                <a:ea typeface="Lato" panose="020F0502020204030203" pitchFamily="34" charset="0"/>
                <a:cs typeface="Lato" panose="020F0502020204030203" pitchFamily="34" charset="0"/>
              </a:rPr>
              <a:t>of</a:t>
            </a:r>
            <a:r>
              <a:rPr sz="2200" spc="18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lvl="1">
              <a:lnSpc>
                <a:spcPct val="100000"/>
              </a:lnSpc>
              <a:spcBef>
                <a:spcPts val="25"/>
              </a:spcBef>
              <a:buFont typeface="Arial"/>
              <a:buChar char="–"/>
            </a:pPr>
            <a:endParaRPr sz="24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400" dirty="0">
                <a:latin typeface="Lato" panose="020F0502020204030203" pitchFamily="34" charset="0"/>
                <a:ea typeface="Lato" panose="020F0502020204030203" pitchFamily="34" charset="0"/>
                <a:cs typeface="Lato" panose="020F0502020204030203" pitchFamily="34" charset="0"/>
              </a:rPr>
              <a:t>~5 min </a:t>
            </a:r>
            <a:r>
              <a:rPr sz="2400" spc="-5" dirty="0">
                <a:latin typeface="Lato" panose="020F0502020204030203" pitchFamily="34" charset="0"/>
                <a:ea typeface="Lato" panose="020F0502020204030203" pitchFamily="34" charset="0"/>
                <a:cs typeface="Lato" panose="020F0502020204030203" pitchFamily="34" charset="0"/>
              </a:rPr>
              <a:t>working alone </a:t>
            </a:r>
            <a:r>
              <a:rPr sz="240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take </a:t>
            </a:r>
            <a:r>
              <a:rPr sz="2400" spc="-5" dirty="0">
                <a:latin typeface="Lato" panose="020F0502020204030203" pitchFamily="34" charset="0"/>
                <a:ea typeface="Lato" panose="020F0502020204030203" pitchFamily="34" charset="0"/>
                <a:cs typeface="Lato" panose="020F0502020204030203" pitchFamily="34" charset="0"/>
              </a:rPr>
              <a:t>some</a:t>
            </a:r>
            <a:r>
              <a:rPr sz="2400" spc="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notes!</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E975-2A80-974C-BCFC-ADA706C0EAB3}"/>
              </a:ext>
            </a:extLst>
          </p:cNvPr>
          <p:cNvSpPr>
            <a:spLocks noGrp="1"/>
          </p:cNvSpPr>
          <p:nvPr>
            <p:ph type="title"/>
          </p:nvPr>
        </p:nvSpPr>
        <p:spPr/>
        <p:txBody>
          <a:bodyPr/>
          <a:lstStyle/>
          <a:p>
            <a:r>
              <a:rPr lang="en-US" dirty="0"/>
              <a:t>Zoom chat your responses</a:t>
            </a:r>
          </a:p>
        </p:txBody>
      </p:sp>
      <p:sp>
        <p:nvSpPr>
          <p:cNvPr id="3" name="Content Placeholder 2">
            <a:extLst>
              <a:ext uri="{FF2B5EF4-FFF2-40B4-BE49-F238E27FC236}">
                <a16:creationId xmlns:a16="http://schemas.microsoft.com/office/drawing/2014/main" id="{7CAD75F5-CAB2-4849-AA83-BE4EA81F6AAD}"/>
              </a:ext>
            </a:extLst>
          </p:cNvPr>
          <p:cNvSpPr>
            <a:spLocks noGrp="1"/>
          </p:cNvSpPr>
          <p:nvPr>
            <p:ph idx="1"/>
          </p:nvPr>
        </p:nvSpPr>
        <p:spPr/>
        <p:txBody>
          <a:bodyPr/>
          <a:lstStyle/>
          <a:p>
            <a:pPr marL="0" indent="0">
              <a:buNone/>
            </a:pPr>
            <a:r>
              <a:rPr lang="en-US" dirty="0"/>
              <a:t>After 5min we will ask you to write some responses to each question and share them with others </a:t>
            </a:r>
          </a:p>
        </p:txBody>
      </p:sp>
    </p:spTree>
    <p:extLst>
      <p:ext uri="{BB962C8B-B14F-4D97-AF65-F5344CB8AC3E}">
        <p14:creationId xmlns:p14="http://schemas.microsoft.com/office/powerpoint/2010/main" val="1268812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163173"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58345"/>
            <a:ext cx="8460740" cy="4632037"/>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000" spc="-10" dirty="0">
                <a:latin typeface="Calibri"/>
                <a:cs typeface="Calibri"/>
              </a:rPr>
              <a:t>Quick </a:t>
            </a:r>
            <a:r>
              <a:rPr sz="3000" spc="-5" dirty="0">
                <a:latin typeface="Calibri"/>
                <a:cs typeface="Calibri"/>
              </a:rPr>
              <a:t>in class</a:t>
            </a:r>
            <a:r>
              <a:rPr sz="3000" spc="-10" dirty="0">
                <a:latin typeface="Calibri"/>
                <a:cs typeface="Calibri"/>
              </a:rPr>
              <a:t> </a:t>
            </a:r>
            <a:r>
              <a:rPr sz="3000" spc="-25" dirty="0">
                <a:latin typeface="Calibri"/>
                <a:cs typeface="Calibri"/>
              </a:rPr>
              <a:t>exercise</a:t>
            </a:r>
            <a:endParaRPr sz="3000" dirty="0">
              <a:latin typeface="Calibri"/>
              <a:cs typeface="Calibri"/>
            </a:endParaRPr>
          </a:p>
          <a:p>
            <a:pPr marL="355600" indent="-342900">
              <a:lnSpc>
                <a:spcPct val="100000"/>
              </a:lnSpc>
              <a:buFont typeface="Arial"/>
              <a:buChar char="•"/>
              <a:tabLst>
                <a:tab pos="354965" algn="l"/>
                <a:tab pos="355600" algn="l"/>
              </a:tabLst>
            </a:pPr>
            <a:r>
              <a:rPr sz="3000" spc="-40" dirty="0">
                <a:latin typeface="Calibri"/>
                <a:cs typeface="Calibri"/>
              </a:rPr>
              <a:t>At </a:t>
            </a:r>
            <a:r>
              <a:rPr sz="3000" spc="-10" dirty="0">
                <a:latin typeface="Calibri"/>
                <a:cs typeface="Calibri"/>
              </a:rPr>
              <a:t>your</a:t>
            </a:r>
            <a:r>
              <a:rPr sz="3000" spc="15" dirty="0">
                <a:latin typeface="Calibri"/>
                <a:cs typeface="Calibri"/>
              </a:rPr>
              <a:t> </a:t>
            </a:r>
            <a:r>
              <a:rPr sz="3000" spc="-10" dirty="0">
                <a:latin typeface="Calibri"/>
                <a:cs typeface="Calibri"/>
              </a:rPr>
              <a:t>tables:</a:t>
            </a:r>
            <a:endParaRPr sz="3000" dirty="0">
              <a:latin typeface="Calibri"/>
              <a:cs typeface="Calibri"/>
            </a:endParaRPr>
          </a:p>
          <a:p>
            <a:pPr marL="755650" lvl="1" indent="-285750">
              <a:lnSpc>
                <a:spcPct val="100000"/>
              </a:lnSpc>
              <a:buFont typeface="Arial"/>
              <a:buChar char="–"/>
              <a:tabLst>
                <a:tab pos="755650" algn="l"/>
              </a:tabLst>
            </a:pPr>
            <a:r>
              <a:rPr sz="2600" spc="-10" dirty="0">
                <a:latin typeface="Calibri"/>
                <a:cs typeface="Calibri"/>
              </a:rPr>
              <a:t>Introduce </a:t>
            </a:r>
            <a:r>
              <a:rPr sz="2600" spc="-15" dirty="0">
                <a:latin typeface="Calibri"/>
                <a:cs typeface="Calibri"/>
              </a:rPr>
              <a:t>yourselves </a:t>
            </a:r>
            <a:r>
              <a:rPr sz="2600" spc="-5" dirty="0">
                <a:latin typeface="Calibri"/>
                <a:cs typeface="Calibri"/>
              </a:rPr>
              <a:t>(1</a:t>
            </a:r>
            <a:r>
              <a:rPr sz="2550" spc="-7" baseline="24509" dirty="0">
                <a:latin typeface="Calibri"/>
                <a:cs typeface="Calibri"/>
              </a:rPr>
              <a:t>st </a:t>
            </a:r>
            <a:r>
              <a:rPr sz="2600" spc="-5" dirty="0">
                <a:latin typeface="Calibri"/>
                <a:cs typeface="Calibri"/>
              </a:rPr>
              <a:t>names and</a:t>
            </a:r>
            <a:r>
              <a:rPr sz="2600" spc="0" dirty="0">
                <a:latin typeface="Calibri"/>
                <a:cs typeface="Calibri"/>
              </a:rPr>
              <a:t> </a:t>
            </a:r>
            <a:r>
              <a:rPr sz="2600" spc="-10" dirty="0">
                <a:latin typeface="Calibri"/>
                <a:cs typeface="Calibri"/>
              </a:rPr>
              <a:t>departments)</a:t>
            </a:r>
            <a:endParaRPr sz="2600" dirty="0">
              <a:latin typeface="Calibri"/>
              <a:cs typeface="Calibri"/>
            </a:endParaRPr>
          </a:p>
          <a:p>
            <a:pPr marL="755650" marR="227329" lvl="1" indent="-285750">
              <a:lnSpc>
                <a:spcPts val="2500"/>
              </a:lnSpc>
              <a:spcBef>
                <a:spcPts val="610"/>
              </a:spcBef>
              <a:buFont typeface="Arial"/>
              <a:buChar char="–"/>
              <a:tabLst>
                <a:tab pos="755650" algn="l"/>
              </a:tabLst>
            </a:pPr>
            <a:r>
              <a:rPr sz="2600" spc="-10" dirty="0">
                <a:latin typeface="Calibri"/>
                <a:cs typeface="Calibri"/>
              </a:rPr>
              <a:t>Appoint </a:t>
            </a:r>
            <a:r>
              <a:rPr sz="2600" dirty="0">
                <a:latin typeface="Calibri"/>
                <a:cs typeface="Calibri"/>
              </a:rPr>
              <a:t>1 </a:t>
            </a:r>
            <a:r>
              <a:rPr sz="2600" spc="-15" dirty="0">
                <a:latin typeface="Calibri"/>
                <a:cs typeface="Calibri"/>
              </a:rPr>
              <a:t>facilitator </a:t>
            </a:r>
            <a:r>
              <a:rPr sz="2600" spc="-10" dirty="0">
                <a:latin typeface="Calibri"/>
                <a:cs typeface="Calibri"/>
              </a:rPr>
              <a:t>(soonest </a:t>
            </a:r>
            <a:r>
              <a:rPr sz="2600" spc="-30" dirty="0">
                <a:latin typeface="Calibri"/>
                <a:cs typeface="Calibri"/>
              </a:rPr>
              <a:t>birthday, </a:t>
            </a:r>
            <a:r>
              <a:rPr sz="2600" dirty="0">
                <a:latin typeface="Calibri"/>
                <a:cs typeface="Calibri"/>
              </a:rPr>
              <a:t>e.g. </a:t>
            </a:r>
            <a:r>
              <a:rPr sz="2600" spc="-15" dirty="0">
                <a:latin typeface="Calibri"/>
                <a:cs typeface="Calibri"/>
              </a:rPr>
              <a:t>today) </a:t>
            </a:r>
            <a:r>
              <a:rPr sz="2600" spc="-5" dirty="0">
                <a:latin typeface="Calibri"/>
                <a:cs typeface="Calibri"/>
              </a:rPr>
              <a:t>and </a:t>
            </a:r>
            <a:r>
              <a:rPr sz="2600" dirty="0">
                <a:latin typeface="Calibri"/>
                <a:cs typeface="Calibri"/>
              </a:rPr>
              <a:t>1  </a:t>
            </a:r>
            <a:r>
              <a:rPr sz="2600" spc="-5" dirty="0">
                <a:latin typeface="Calibri"/>
                <a:cs typeface="Calibri"/>
              </a:rPr>
              <a:t>scribe </a:t>
            </a:r>
            <a:r>
              <a:rPr sz="2600" spc="-15" dirty="0">
                <a:latin typeface="Calibri"/>
                <a:cs typeface="Calibri"/>
              </a:rPr>
              <a:t>(farthest </a:t>
            </a:r>
            <a:r>
              <a:rPr sz="2600" spc="-30" dirty="0">
                <a:latin typeface="Calibri"/>
                <a:cs typeface="Calibri"/>
              </a:rPr>
              <a:t>birthday, </a:t>
            </a:r>
            <a:r>
              <a:rPr sz="2600" dirty="0">
                <a:latin typeface="Calibri"/>
                <a:cs typeface="Calibri"/>
              </a:rPr>
              <a:t>e.g.,</a:t>
            </a:r>
            <a:r>
              <a:rPr sz="2600" spc="35" dirty="0">
                <a:latin typeface="Calibri"/>
                <a:cs typeface="Calibri"/>
              </a:rPr>
              <a:t> </a:t>
            </a:r>
            <a:r>
              <a:rPr sz="2600" spc="-20" dirty="0">
                <a:latin typeface="Calibri"/>
                <a:cs typeface="Calibri"/>
              </a:rPr>
              <a:t>yesterday)</a:t>
            </a:r>
            <a:endParaRPr sz="2600" dirty="0">
              <a:latin typeface="Calibri"/>
              <a:cs typeface="Calibri"/>
            </a:endParaRPr>
          </a:p>
          <a:p>
            <a:pPr marL="755650" marR="5080" lvl="1" indent="-285750" algn="just">
              <a:lnSpc>
                <a:spcPts val="2500"/>
              </a:lnSpc>
              <a:spcBef>
                <a:spcPts val="600"/>
              </a:spcBef>
              <a:buFont typeface="Arial"/>
              <a:buChar char="–"/>
              <a:tabLst>
                <a:tab pos="755650" algn="l"/>
              </a:tabLst>
            </a:pPr>
            <a:r>
              <a:rPr sz="2600" spc="-5" dirty="0">
                <a:latin typeface="Calibri"/>
                <a:cs typeface="Calibri"/>
              </a:rPr>
              <a:t>Go </a:t>
            </a:r>
            <a:r>
              <a:rPr sz="2600" spc="-10" dirty="0">
                <a:latin typeface="Calibri"/>
                <a:cs typeface="Calibri"/>
              </a:rPr>
              <a:t>around </a:t>
            </a:r>
            <a:r>
              <a:rPr sz="2600" spc="-5" dirty="0">
                <a:latin typeface="Calibri"/>
                <a:cs typeface="Calibri"/>
              </a:rPr>
              <a:t>the </a:t>
            </a:r>
            <a:r>
              <a:rPr sz="2600" spc="-10" dirty="0">
                <a:latin typeface="Calibri"/>
                <a:cs typeface="Calibri"/>
              </a:rPr>
              <a:t>table, </a:t>
            </a:r>
            <a:r>
              <a:rPr sz="2600" spc="-5" dirty="0">
                <a:latin typeface="Calibri"/>
                <a:cs typeface="Calibri"/>
              </a:rPr>
              <a:t>each </a:t>
            </a:r>
            <a:r>
              <a:rPr sz="2600" spc="-10" dirty="0">
                <a:latin typeface="Calibri"/>
                <a:cs typeface="Calibri"/>
              </a:rPr>
              <a:t>person </a:t>
            </a:r>
            <a:r>
              <a:rPr sz="2600" spc="-15" dirty="0">
                <a:latin typeface="Calibri"/>
                <a:cs typeface="Calibri"/>
              </a:rPr>
              <a:t>answers </a:t>
            </a:r>
            <a:r>
              <a:rPr sz="2600" spc="-5" dirty="0">
                <a:latin typeface="Calibri"/>
                <a:cs typeface="Calibri"/>
              </a:rPr>
              <a:t>each </a:t>
            </a:r>
            <a:r>
              <a:rPr sz="2600" spc="-10" dirty="0">
                <a:latin typeface="Calibri"/>
                <a:cs typeface="Calibri"/>
              </a:rPr>
              <a:t>question,  </a:t>
            </a:r>
            <a:r>
              <a:rPr sz="2600" spc="-5" dirty="0">
                <a:latin typeface="Calibri"/>
                <a:cs typeface="Calibri"/>
              </a:rPr>
              <a:t>then </a:t>
            </a:r>
            <a:r>
              <a:rPr sz="2600" spc="-10" dirty="0">
                <a:latin typeface="Calibri"/>
                <a:cs typeface="Calibri"/>
              </a:rPr>
              <a:t>move </a:t>
            </a:r>
            <a:r>
              <a:rPr sz="2600" spc="-15" dirty="0">
                <a:latin typeface="Calibri"/>
                <a:cs typeface="Calibri"/>
              </a:rPr>
              <a:t>onto next </a:t>
            </a:r>
            <a:r>
              <a:rPr sz="2600" spc="-10" dirty="0">
                <a:latin typeface="Calibri"/>
                <a:cs typeface="Calibri"/>
              </a:rPr>
              <a:t>question</a:t>
            </a:r>
            <a:r>
              <a:rPr lang="en-US" sz="2600" spc="-10" dirty="0">
                <a:latin typeface="Calibri"/>
                <a:cs typeface="Calibri"/>
              </a:rPr>
              <a:t>.</a:t>
            </a:r>
            <a:endParaRPr lang="en-US" sz="2600" dirty="0">
              <a:latin typeface="Calibri"/>
              <a:cs typeface="Calibri"/>
            </a:endParaRPr>
          </a:p>
          <a:p>
            <a:pPr marL="1155700" lvl="2" indent="-228600">
              <a:lnSpc>
                <a:spcPct val="100000"/>
              </a:lnSpc>
              <a:spcBef>
                <a:spcPts val="70"/>
              </a:spcBef>
              <a:buFont typeface="Arial"/>
              <a:buChar char="•"/>
              <a:tabLst>
                <a:tab pos="1155065" algn="l"/>
                <a:tab pos="1155700" algn="l"/>
              </a:tabLst>
            </a:pPr>
            <a:r>
              <a:rPr lang="en-US" sz="1500" i="1" dirty="0">
                <a:latin typeface="Calibri"/>
                <a:cs typeface="Calibri"/>
              </a:rPr>
              <a:t>What is </a:t>
            </a:r>
            <a:r>
              <a:rPr lang="en-US" sz="1500" i="1" spc="-10" dirty="0">
                <a:latin typeface="Calibri"/>
                <a:cs typeface="Calibri"/>
              </a:rPr>
              <a:t>Data </a:t>
            </a:r>
            <a:r>
              <a:rPr lang="en-US" sz="1500" i="1" spc="-5" dirty="0">
                <a:latin typeface="Calibri"/>
                <a:cs typeface="Calibri"/>
              </a:rPr>
              <a:t>Science?</a:t>
            </a:r>
            <a:endParaRPr lang="en-US" sz="1500" dirty="0">
              <a:latin typeface="Calibri"/>
              <a:cs typeface="Calibri"/>
            </a:endParaRPr>
          </a:p>
          <a:p>
            <a:pPr marL="1155700" lvl="2" indent="-228600">
              <a:lnSpc>
                <a:spcPct val="100000"/>
              </a:lnSpc>
              <a:buFont typeface="Arial"/>
              <a:buChar char="•"/>
              <a:tabLst>
                <a:tab pos="1155065" algn="l"/>
                <a:tab pos="1155700" algn="l"/>
              </a:tabLst>
            </a:pPr>
            <a:r>
              <a:rPr sz="1500" i="1" spc="-5" dirty="0">
                <a:latin typeface="Calibri"/>
                <a:cs typeface="Calibri"/>
              </a:rPr>
              <a:t>What/who </a:t>
            </a:r>
            <a:r>
              <a:rPr sz="1500" i="1" dirty="0">
                <a:latin typeface="Calibri"/>
                <a:cs typeface="Calibri"/>
              </a:rPr>
              <a:t>is a </a:t>
            </a:r>
            <a:r>
              <a:rPr sz="1500" i="1" spc="-10" dirty="0">
                <a:latin typeface="Calibri"/>
                <a:cs typeface="Calibri"/>
              </a:rPr>
              <a:t>data</a:t>
            </a:r>
            <a:r>
              <a:rPr sz="1500" i="1" dirty="0">
                <a:latin typeface="Calibri"/>
                <a:cs typeface="Calibri"/>
              </a:rPr>
              <a:t> </a:t>
            </a:r>
            <a:r>
              <a:rPr sz="1500" i="1" spc="-5" dirty="0">
                <a:latin typeface="Calibri"/>
                <a:cs typeface="Calibri"/>
              </a:rPr>
              <a:t>scientist?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dirty="0">
                <a:latin typeface="Calibri"/>
                <a:cs typeface="Calibri"/>
              </a:rPr>
              <a:t>is </a:t>
            </a:r>
            <a:r>
              <a:rPr sz="1500" i="1" spc="-10" dirty="0">
                <a:latin typeface="Calibri"/>
                <a:cs typeface="Calibri"/>
              </a:rPr>
              <a:t>Data </a:t>
            </a:r>
            <a:r>
              <a:rPr sz="1500" i="1" spc="-5" dirty="0">
                <a:latin typeface="Calibri"/>
                <a:cs typeface="Calibri"/>
              </a:rPr>
              <a:t>Science </a:t>
            </a:r>
            <a:r>
              <a:rPr sz="1500" i="1" dirty="0">
                <a:latin typeface="Calibri"/>
                <a:cs typeface="Calibri"/>
              </a:rPr>
              <a:t>a </a:t>
            </a:r>
            <a:r>
              <a:rPr sz="1500" i="1" spc="-5" dirty="0">
                <a:latin typeface="Calibri"/>
                <a:cs typeface="Calibri"/>
              </a:rPr>
              <a:t>thing </a:t>
            </a:r>
            <a:r>
              <a:rPr sz="1500" i="1" dirty="0">
                <a:latin typeface="Calibri"/>
                <a:cs typeface="Calibri"/>
              </a:rPr>
              <a:t>all of a</a:t>
            </a:r>
            <a:r>
              <a:rPr sz="1500" i="1" spc="15" dirty="0">
                <a:latin typeface="Calibri"/>
                <a:cs typeface="Calibri"/>
              </a:rPr>
              <a:t> </a:t>
            </a:r>
            <a:r>
              <a:rPr sz="1500" i="1" spc="-5" dirty="0">
                <a:latin typeface="Calibri"/>
                <a:cs typeface="Calibri"/>
              </a:rPr>
              <a:t>sudden?</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5" dirty="0">
                <a:latin typeface="Calibri"/>
                <a:cs typeface="Calibri"/>
              </a:rPr>
              <a:t>broadly, </a:t>
            </a:r>
            <a:r>
              <a:rPr sz="1500" i="1" dirty="0">
                <a:latin typeface="Calibri"/>
                <a:cs typeface="Calibri"/>
              </a:rPr>
              <a:t>in </a:t>
            </a:r>
            <a:r>
              <a:rPr sz="1500" i="1" spc="-15" dirty="0">
                <a:latin typeface="Calibri"/>
                <a:cs typeface="Calibri"/>
              </a:rPr>
              <a:t>my </a:t>
            </a:r>
            <a:r>
              <a:rPr sz="1500" i="1" spc="-5" dirty="0">
                <a:latin typeface="Calibri"/>
                <a:cs typeface="Calibri"/>
              </a:rPr>
              <a:t>field </a:t>
            </a:r>
            <a:r>
              <a:rPr sz="1500" i="1" dirty="0">
                <a:latin typeface="Calibri"/>
                <a:cs typeface="Calibri"/>
              </a:rPr>
              <a:t>of</a:t>
            </a:r>
            <a:r>
              <a:rPr sz="1500" i="1" spc="75" dirty="0">
                <a:latin typeface="Calibri"/>
                <a:cs typeface="Calibri"/>
              </a:rPr>
              <a:t> </a:t>
            </a:r>
            <a:r>
              <a:rPr sz="1500" i="1" spc="-5" dirty="0">
                <a:latin typeface="Calibri"/>
                <a:cs typeface="Calibri"/>
              </a:rPr>
              <a:t>[insert]?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0" dirty="0">
                <a:latin typeface="Calibri"/>
                <a:cs typeface="Calibri"/>
              </a:rPr>
              <a:t>specifically, </a:t>
            </a:r>
            <a:r>
              <a:rPr sz="1500" i="1" dirty="0">
                <a:latin typeface="Calibri"/>
                <a:cs typeface="Calibri"/>
              </a:rPr>
              <a:t>in </a:t>
            </a:r>
            <a:r>
              <a:rPr sz="1500" i="1" spc="-15" dirty="0">
                <a:latin typeface="Calibri"/>
                <a:cs typeface="Calibri"/>
              </a:rPr>
              <a:t>my </a:t>
            </a:r>
            <a:r>
              <a:rPr sz="1500" i="1" dirty="0">
                <a:latin typeface="Calibri"/>
                <a:cs typeface="Calibri"/>
              </a:rPr>
              <a:t>sub-discipline of</a:t>
            </a:r>
            <a:r>
              <a:rPr sz="1500" i="1" spc="60" dirty="0">
                <a:latin typeface="Calibri"/>
                <a:cs typeface="Calibri"/>
              </a:rPr>
              <a:t> </a:t>
            </a:r>
            <a:r>
              <a:rPr sz="1500" i="1" spc="-5" dirty="0">
                <a:latin typeface="Calibri"/>
                <a:cs typeface="Calibri"/>
              </a:rPr>
              <a:t>[insert]?</a:t>
            </a:r>
            <a:endParaRPr sz="1500" dirty="0">
              <a:latin typeface="Calibri"/>
              <a:cs typeface="Calibri"/>
            </a:endParaRPr>
          </a:p>
          <a:p>
            <a:pPr lvl="2">
              <a:lnSpc>
                <a:spcPct val="100000"/>
              </a:lnSpc>
              <a:spcBef>
                <a:spcPts val="5"/>
              </a:spcBef>
              <a:buFont typeface="Arial"/>
              <a:buChar char="•"/>
            </a:pPr>
            <a:endParaRPr sz="1500" dirty="0">
              <a:latin typeface="Times New Roman"/>
              <a:cs typeface="Times New Roman"/>
            </a:endParaRPr>
          </a:p>
          <a:p>
            <a:pPr marL="355600" indent="-342900">
              <a:lnSpc>
                <a:spcPct val="100000"/>
              </a:lnSpc>
              <a:buFont typeface="Arial"/>
              <a:buChar char="•"/>
              <a:tabLst>
                <a:tab pos="354965" algn="l"/>
                <a:tab pos="355600" algn="l"/>
              </a:tabLst>
            </a:pPr>
            <a:r>
              <a:rPr sz="3000" dirty="0">
                <a:latin typeface="Calibri"/>
                <a:cs typeface="Calibri"/>
              </a:rPr>
              <a:t>~10 </a:t>
            </a:r>
            <a:r>
              <a:rPr sz="3000" spc="-5" dirty="0">
                <a:latin typeface="Calibri"/>
                <a:cs typeface="Calibri"/>
              </a:rPr>
              <a:t>min </a:t>
            </a:r>
            <a:r>
              <a:rPr sz="3000" dirty="0">
                <a:latin typeface="Calibri"/>
                <a:cs typeface="Calibri"/>
              </a:rPr>
              <a:t>(I </a:t>
            </a:r>
            <a:r>
              <a:rPr sz="3000" spc="-5" dirty="0">
                <a:latin typeface="Calibri"/>
                <a:cs typeface="Calibri"/>
              </a:rPr>
              <a:t>will </a:t>
            </a:r>
            <a:r>
              <a:rPr sz="3000" spc="-20" dirty="0">
                <a:latin typeface="Calibri"/>
                <a:cs typeface="Calibri"/>
              </a:rPr>
              <a:t>flex </a:t>
            </a:r>
            <a:r>
              <a:rPr sz="3000" spc="-5" dirty="0">
                <a:latin typeface="Calibri"/>
                <a:cs typeface="Calibri"/>
              </a:rPr>
              <a:t>time </a:t>
            </a:r>
            <a:r>
              <a:rPr sz="3000" dirty="0">
                <a:latin typeface="Calibri"/>
                <a:cs typeface="Calibri"/>
              </a:rPr>
              <a:t>as</a:t>
            </a:r>
            <a:r>
              <a:rPr sz="3000" spc="-15" dirty="0">
                <a:latin typeface="Calibri"/>
                <a:cs typeface="Calibri"/>
              </a:rPr>
              <a:t> </a:t>
            </a:r>
            <a:r>
              <a:rPr sz="3000" spc="-10" dirty="0">
                <a:latin typeface="Calibri"/>
                <a:cs typeface="Calibri"/>
              </a:rPr>
              <a:t>needed)</a:t>
            </a:r>
            <a:endParaRPr sz="3000" dirty="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3088326"/>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849251"/>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pic>
        <p:nvPicPr>
          <p:cNvPr id="6" name="Content Placeholder 4">
            <a:extLst>
              <a:ext uri="{FF2B5EF4-FFF2-40B4-BE49-F238E27FC236}">
                <a16:creationId xmlns:a16="http://schemas.microsoft.com/office/drawing/2014/main" id="{6CCFDFD5-1441-6C46-86A0-AEA8838C1C04}"/>
              </a:ext>
            </a:extLst>
          </p:cNvPr>
          <p:cNvPicPr>
            <a:picLocks noChangeAspect="1"/>
          </p:cNvPicPr>
          <p:nvPr/>
        </p:nvPicPr>
        <p:blipFill rotWithShape="1">
          <a:blip r:embed="rId3"/>
          <a:srcRect t="2841" r="49837" b="45523"/>
          <a:stretch/>
        </p:blipFill>
        <p:spPr>
          <a:xfrm>
            <a:off x="5143884" y="2841196"/>
            <a:ext cx="3280588" cy="3489994"/>
          </a:xfrm>
          <a:prstGeom prst="rect">
            <a:avLst/>
          </a:prstGeom>
        </p:spPr>
      </p:pic>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Tree>
    <p:extLst>
      <p:ext uri="{BB962C8B-B14F-4D97-AF65-F5344CB8AC3E}">
        <p14:creationId xmlns:p14="http://schemas.microsoft.com/office/powerpoint/2010/main" val="1013746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4282" y="513492"/>
            <a:ext cx="6250898" cy="597599"/>
          </a:xfrm>
          <a:prstGeom prst="rect">
            <a:avLst/>
          </a:prstGeom>
        </p:spPr>
        <p:txBody>
          <a:bodyPr vert="horz" wrap="square" lIns="0" tIns="12700" rIns="0" bIns="0" rtlCol="0">
            <a:spAutoFit/>
          </a:bodyPr>
          <a:lstStyle/>
          <a:p>
            <a:pPr marL="12700">
              <a:lnSpc>
                <a:spcPct val="100000"/>
              </a:lnSpc>
              <a:spcBef>
                <a:spcPts val="100"/>
              </a:spcBef>
            </a:pPr>
            <a:r>
              <a:rPr spc="-10" dirty="0"/>
              <a:t>Acknowledgements</a:t>
            </a:r>
          </a:p>
        </p:txBody>
      </p:sp>
      <p:sp>
        <p:nvSpPr>
          <p:cNvPr id="4" name="object 4"/>
          <p:cNvSpPr/>
          <p:nvPr/>
        </p:nvSpPr>
        <p:spPr>
          <a:xfrm>
            <a:off x="6724586" y="1821962"/>
            <a:ext cx="1031070" cy="10310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86927" y="1878881"/>
            <a:ext cx="916813" cy="91681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14493" y="2795692"/>
            <a:ext cx="1989246" cy="13335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92631" y="3867010"/>
            <a:ext cx="1794168" cy="9568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73862" y="4734686"/>
            <a:ext cx="2163269" cy="60842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24191" y="5493541"/>
            <a:ext cx="1946842" cy="33495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7876" y="1407125"/>
            <a:ext cx="3489960" cy="5598969"/>
          </a:xfrm>
          <a:prstGeom prst="rect">
            <a:avLst/>
          </a:prstGeom>
        </p:spPr>
        <p:txBody>
          <a:bodyPr vert="horz" wrap="square" lIns="0" tIns="12700" rIns="0" bIns="0" rtlCol="0">
            <a:spAutoFit/>
          </a:bodyPr>
          <a:lstStyle/>
          <a:p>
            <a:pPr marL="12700">
              <a:lnSpc>
                <a:spcPts val="2145"/>
              </a:lnSpc>
              <a:spcBef>
                <a:spcPts val="100"/>
              </a:spcBef>
            </a:pPr>
            <a:r>
              <a:rPr sz="1600" b="1" spc="-5" dirty="0">
                <a:latin typeface="Calibri"/>
                <a:cs typeface="Calibri"/>
              </a:rPr>
              <a:t>Beck </a:t>
            </a:r>
            <a:r>
              <a:rPr sz="1600" b="1" spc="-15" dirty="0">
                <a:latin typeface="Calibri"/>
                <a:cs typeface="Calibri"/>
              </a:rPr>
              <a:t>Research</a:t>
            </a:r>
            <a:r>
              <a:rPr sz="1600" b="1" spc="0" dirty="0">
                <a:latin typeface="Calibri"/>
                <a:cs typeface="Calibri"/>
              </a:rPr>
              <a:t> </a:t>
            </a:r>
            <a:r>
              <a:rPr sz="1600" b="1" spc="-5" dirty="0">
                <a:latin typeface="Calibri"/>
                <a:cs typeface="Calibri"/>
              </a:rPr>
              <a:t>Lab</a:t>
            </a:r>
            <a:endParaRPr sz="1600" dirty="0">
              <a:latin typeface="Calibri"/>
              <a:cs typeface="Calibri"/>
            </a:endParaRPr>
          </a:p>
          <a:p>
            <a:pPr marL="298450" indent="-285750">
              <a:lnSpc>
                <a:spcPts val="2145"/>
              </a:lnSpc>
              <a:buFont typeface="Arial"/>
              <a:buChar char="•"/>
              <a:tabLst>
                <a:tab pos="297815" algn="l"/>
                <a:tab pos="298450" algn="l"/>
              </a:tabLst>
            </a:pPr>
            <a:r>
              <a:rPr sz="1600" spc="-15" dirty="0">
                <a:latin typeface="Calibri"/>
                <a:cs typeface="Calibri"/>
              </a:rPr>
              <a:t>Pearl </a:t>
            </a:r>
            <a:r>
              <a:rPr sz="1600" spc="-5" dirty="0">
                <a:latin typeface="Calibri"/>
                <a:cs typeface="Calibri"/>
              </a:rPr>
              <a:t>Philip (ChemE,</a:t>
            </a:r>
            <a:r>
              <a:rPr sz="1600" spc="25" dirty="0">
                <a:latin typeface="Calibri"/>
                <a:cs typeface="Calibri"/>
              </a:rPr>
              <a:t> </a:t>
            </a:r>
            <a:r>
              <a:rPr sz="1600" spc="-5" dirty="0">
                <a:latin typeface="Calibri"/>
                <a:cs typeface="Calibri"/>
              </a:rPr>
              <a:t>GSK)</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5" dirty="0">
                <a:latin typeface="Calibri"/>
                <a:cs typeface="Calibri"/>
              </a:rPr>
              <a:t>Rahul </a:t>
            </a:r>
            <a:r>
              <a:rPr sz="1600" spc="-10" dirty="0">
                <a:latin typeface="Calibri"/>
                <a:cs typeface="Calibri"/>
              </a:rPr>
              <a:t>Avadhoot</a:t>
            </a:r>
            <a:r>
              <a:rPr sz="1600" spc="-5" dirty="0">
                <a:latin typeface="Calibri"/>
                <a:cs typeface="Calibri"/>
              </a:rPr>
              <a:t> (ChemE)</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10" dirty="0">
                <a:latin typeface="Calibri"/>
                <a:cs typeface="Calibri"/>
              </a:rPr>
              <a:t>Jiayuan </a:t>
            </a:r>
            <a:r>
              <a:rPr sz="1600" dirty="0">
                <a:latin typeface="Calibri"/>
                <a:cs typeface="Calibri"/>
              </a:rPr>
              <a:t>Guo</a:t>
            </a:r>
            <a:r>
              <a:rPr sz="1600" spc="10" dirty="0">
                <a:latin typeface="Calibri"/>
                <a:cs typeface="Calibri"/>
              </a:rPr>
              <a:t> </a:t>
            </a:r>
            <a:r>
              <a:rPr sz="1600" spc="-5" dirty="0">
                <a:latin typeface="Calibri"/>
                <a:cs typeface="Calibri"/>
              </a:rPr>
              <a:t>(ChemE)</a:t>
            </a:r>
            <a:endParaRPr sz="1600" dirty="0">
              <a:latin typeface="Calibri"/>
              <a:cs typeface="Calibri"/>
            </a:endParaRPr>
          </a:p>
          <a:p>
            <a:pPr marL="298450" indent="-285750">
              <a:lnSpc>
                <a:spcPct val="100000"/>
              </a:lnSpc>
              <a:spcBef>
                <a:spcPts val="10"/>
              </a:spcBef>
              <a:buFont typeface="Arial"/>
              <a:buChar char="•"/>
              <a:tabLst>
                <a:tab pos="297815" algn="l"/>
                <a:tab pos="298450" algn="l"/>
              </a:tabLst>
            </a:pPr>
            <a:r>
              <a:rPr sz="1600" spc="-20" dirty="0">
                <a:latin typeface="Calibri"/>
                <a:cs typeface="Calibri"/>
              </a:rPr>
              <a:t>Alexey </a:t>
            </a:r>
            <a:r>
              <a:rPr sz="1600" spc="-5" dirty="0">
                <a:latin typeface="Calibri"/>
                <a:cs typeface="Calibri"/>
              </a:rPr>
              <a:t>Gilman (ChemE,</a:t>
            </a:r>
            <a:r>
              <a:rPr sz="1600" spc="25" dirty="0">
                <a:latin typeface="Calibri"/>
                <a:cs typeface="Calibri"/>
              </a:rPr>
              <a:t> </a:t>
            </a:r>
            <a:r>
              <a:rPr sz="1600" spc="-5" dirty="0">
                <a:latin typeface="Calibri"/>
                <a:cs typeface="Calibri"/>
              </a:rPr>
              <a:t>PhD)</a:t>
            </a:r>
            <a:endParaRPr sz="1600" dirty="0">
              <a:latin typeface="Calibri"/>
              <a:cs typeface="Calibri"/>
            </a:endParaRPr>
          </a:p>
          <a:p>
            <a:pPr marL="12700">
              <a:lnSpc>
                <a:spcPts val="2145"/>
              </a:lnSpc>
              <a:spcBef>
                <a:spcPts val="1780"/>
              </a:spcBef>
            </a:pPr>
            <a:r>
              <a:rPr sz="1600" b="1" spc="-5" dirty="0">
                <a:latin typeface="Calibri"/>
                <a:cs typeface="Calibri"/>
              </a:rPr>
              <a:t>Gut </a:t>
            </a:r>
            <a:r>
              <a:rPr sz="1600" b="1" spc="-10" dirty="0">
                <a:latin typeface="Calibri"/>
                <a:cs typeface="Calibri"/>
              </a:rPr>
              <a:t>microbiome </a:t>
            </a:r>
            <a:r>
              <a:rPr sz="1600" b="1" dirty="0">
                <a:latin typeface="Calibri"/>
                <a:cs typeface="Calibri"/>
              </a:rPr>
              <a:t>&amp; </a:t>
            </a:r>
            <a:r>
              <a:rPr sz="1600" b="1" spc="-5" dirty="0">
                <a:latin typeface="Calibri"/>
                <a:cs typeface="Calibri"/>
              </a:rPr>
              <a:t>health</a:t>
            </a:r>
            <a:endParaRPr sz="1600" dirty="0">
              <a:latin typeface="Calibri"/>
              <a:cs typeface="Calibri"/>
            </a:endParaRPr>
          </a:p>
          <a:p>
            <a:pPr marL="298450" indent="-285750">
              <a:lnSpc>
                <a:spcPts val="2145"/>
              </a:lnSpc>
              <a:buFont typeface="Arial"/>
              <a:buChar char="•"/>
              <a:tabLst>
                <a:tab pos="297815" algn="l"/>
                <a:tab pos="298450" algn="l"/>
              </a:tabLst>
            </a:pPr>
            <a:r>
              <a:rPr sz="1600" spc="-5" dirty="0">
                <a:latin typeface="Calibri"/>
                <a:cs typeface="Calibri"/>
              </a:rPr>
              <a:t>Jisun </a:t>
            </a:r>
            <a:r>
              <a:rPr sz="1600" spc="-15" dirty="0">
                <a:latin typeface="Calibri"/>
                <a:cs typeface="Calibri"/>
              </a:rPr>
              <a:t>Paik </a:t>
            </a:r>
            <a:r>
              <a:rPr sz="1600" spc="-10" dirty="0">
                <a:latin typeface="Calibri"/>
                <a:cs typeface="Calibri"/>
              </a:rPr>
              <a:t>(Comparative</a:t>
            </a:r>
            <a:r>
              <a:rPr sz="1600" spc="25" dirty="0">
                <a:latin typeface="Calibri"/>
                <a:cs typeface="Calibri"/>
              </a:rPr>
              <a:t> </a:t>
            </a:r>
            <a:r>
              <a:rPr sz="1600" spc="-5" dirty="0">
                <a:latin typeface="Calibri"/>
                <a:cs typeface="Calibri"/>
              </a:rPr>
              <a:t>Medicine)</a:t>
            </a:r>
            <a:endParaRPr sz="1600" dirty="0">
              <a:latin typeface="Calibri"/>
              <a:cs typeface="Calibri"/>
            </a:endParaRPr>
          </a:p>
          <a:p>
            <a:pPr marL="27940">
              <a:lnSpc>
                <a:spcPts val="2145"/>
              </a:lnSpc>
              <a:spcBef>
                <a:spcPts val="1480"/>
              </a:spcBef>
            </a:pPr>
            <a:r>
              <a:rPr sz="1600" b="1" spc="-10" dirty="0">
                <a:latin typeface="Calibri"/>
                <a:cs typeface="Calibri"/>
              </a:rPr>
              <a:t>Showcase </a:t>
            </a:r>
            <a:r>
              <a:rPr sz="1600" b="1" spc="-15" dirty="0">
                <a:latin typeface="Calibri"/>
                <a:cs typeface="Calibri"/>
              </a:rPr>
              <a:t>examples</a:t>
            </a:r>
            <a:endParaRPr sz="1600" dirty="0">
              <a:latin typeface="Calibri"/>
              <a:cs typeface="Calibri"/>
            </a:endParaRPr>
          </a:p>
          <a:p>
            <a:pPr marL="313690" indent="-285750">
              <a:lnSpc>
                <a:spcPts val="2145"/>
              </a:lnSpc>
              <a:buFont typeface="Arial"/>
              <a:buChar char="•"/>
              <a:tabLst>
                <a:tab pos="313690" algn="l"/>
                <a:tab pos="314325" algn="l"/>
              </a:tabLst>
            </a:pPr>
            <a:r>
              <a:rPr sz="1600" spc="-10" dirty="0">
                <a:latin typeface="Calibri"/>
                <a:cs typeface="Calibri"/>
              </a:rPr>
              <a:t>Elizabeth </a:t>
            </a:r>
            <a:r>
              <a:rPr sz="1600" dirty="0">
                <a:latin typeface="Calibri"/>
                <a:cs typeface="Calibri"/>
              </a:rPr>
              <a:t>Nance</a:t>
            </a:r>
            <a:r>
              <a:rPr sz="1600" spc="2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5" dirty="0">
                <a:latin typeface="Calibri"/>
                <a:cs typeface="Calibri"/>
              </a:rPr>
              <a:t>Chad Curtis</a:t>
            </a:r>
            <a:r>
              <a:rPr sz="1600" spc="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20" dirty="0">
                <a:latin typeface="Calibri"/>
                <a:cs typeface="Calibri"/>
              </a:rPr>
              <a:t>Mike </a:t>
            </a:r>
            <a:r>
              <a:rPr sz="1600" spc="-5" dirty="0">
                <a:latin typeface="Calibri"/>
                <a:cs typeface="Calibri"/>
              </a:rPr>
              <a:t>McKenna</a:t>
            </a:r>
            <a:r>
              <a:rPr sz="1600" spc="15" dirty="0">
                <a:latin typeface="Calibri"/>
                <a:cs typeface="Calibri"/>
              </a:rPr>
              <a:t> </a:t>
            </a:r>
            <a:r>
              <a:rPr sz="1600" spc="-5" dirty="0">
                <a:latin typeface="Calibri"/>
                <a:cs typeface="Calibri"/>
              </a:rPr>
              <a:t>(ChemE)</a:t>
            </a:r>
            <a:endParaRPr sz="1600" dirty="0">
              <a:latin typeface="Calibri"/>
              <a:cs typeface="Calibri"/>
            </a:endParaRPr>
          </a:p>
          <a:p>
            <a:pPr marL="313690" indent="-285750">
              <a:lnSpc>
                <a:spcPct val="100000"/>
              </a:lnSpc>
              <a:spcBef>
                <a:spcPts val="10"/>
              </a:spcBef>
              <a:buFont typeface="Arial"/>
              <a:buChar char="•"/>
              <a:tabLst>
                <a:tab pos="313690" algn="l"/>
                <a:tab pos="314325" algn="l"/>
              </a:tabLst>
            </a:pPr>
            <a:r>
              <a:rPr sz="1600" spc="-25" dirty="0">
                <a:latin typeface="Calibri"/>
                <a:cs typeface="Calibri"/>
              </a:rPr>
              <a:t>Wes </a:t>
            </a:r>
            <a:r>
              <a:rPr sz="1600" spc="-35" dirty="0">
                <a:latin typeface="Calibri"/>
                <a:cs typeface="Calibri"/>
              </a:rPr>
              <a:t>Tatum</a:t>
            </a:r>
            <a:r>
              <a:rPr sz="1600" spc="15" dirty="0">
                <a:latin typeface="Calibri"/>
                <a:cs typeface="Calibri"/>
              </a:rPr>
              <a:t> </a:t>
            </a:r>
            <a:r>
              <a:rPr sz="1600" spc="-5" dirty="0">
                <a:latin typeface="Calibri"/>
                <a:cs typeface="Calibri"/>
              </a:rPr>
              <a:t>(MSE)</a:t>
            </a:r>
            <a:endParaRPr sz="1600" dirty="0">
              <a:latin typeface="Calibri"/>
              <a:cs typeface="Calibri"/>
            </a:endParaRPr>
          </a:p>
          <a:p>
            <a:pPr marL="770890" lvl="1" indent="-285750">
              <a:lnSpc>
                <a:spcPts val="2145"/>
              </a:lnSpc>
              <a:spcBef>
                <a:spcPts val="5"/>
              </a:spcBef>
              <a:buFont typeface="Arial"/>
              <a:buChar char="•"/>
              <a:tabLst>
                <a:tab pos="770890" algn="l"/>
                <a:tab pos="771525" algn="l"/>
              </a:tabLst>
            </a:pPr>
            <a:r>
              <a:rPr sz="1600" spc="-5" dirty="0">
                <a:latin typeface="Calibri"/>
                <a:cs typeface="Calibri"/>
              </a:rPr>
              <a:t>Luscombe</a:t>
            </a:r>
            <a:r>
              <a:rPr sz="1600" spc="0" dirty="0">
                <a:latin typeface="Calibri"/>
                <a:cs typeface="Calibri"/>
              </a:rPr>
              <a:t> </a:t>
            </a:r>
            <a:r>
              <a:rPr sz="1600" spc="-5" dirty="0">
                <a:latin typeface="Calibri"/>
                <a:cs typeface="Calibri"/>
              </a:rPr>
              <a:t>(</a:t>
            </a:r>
            <a:r>
              <a:rPr lang="en-US" sz="1600" spc="-5" dirty="0">
                <a:latin typeface="Calibri"/>
                <a:cs typeface="Calibri"/>
              </a:rPr>
              <a:t>MSE</a:t>
            </a:r>
            <a:r>
              <a:rPr sz="1600" spc="-5" dirty="0">
                <a:latin typeface="Calibri"/>
                <a:cs typeface="Calibri"/>
              </a:rPr>
              <a:t>)</a:t>
            </a:r>
            <a:endParaRPr lang="en-US" sz="1600" spc="-5" dirty="0">
              <a:latin typeface="Calibri"/>
              <a:cs typeface="Calibri"/>
            </a:endParaRPr>
          </a:p>
          <a:p>
            <a:pPr marL="313690" indent="-285750">
              <a:lnSpc>
                <a:spcPct val="100000"/>
              </a:lnSpc>
              <a:spcBef>
                <a:spcPts val="10"/>
              </a:spcBef>
              <a:buFont typeface="Arial"/>
              <a:buChar char="•"/>
              <a:tabLst>
                <a:tab pos="313690" algn="l"/>
                <a:tab pos="314325" algn="l"/>
              </a:tabLst>
            </a:pPr>
            <a:r>
              <a:rPr lang="it-IT" sz="1600" spc="-25" dirty="0">
                <a:cs typeface="Calibri"/>
              </a:rPr>
              <a:t>Jimin Qian </a:t>
            </a:r>
            <a:r>
              <a:rPr lang="it-IT" sz="1600" spc="-5" dirty="0">
                <a:cs typeface="Calibri"/>
              </a:rPr>
              <a:t>(MSE)</a:t>
            </a:r>
            <a:endParaRPr lang="it-IT" sz="1600" dirty="0">
              <a:cs typeface="Calibri"/>
            </a:endParaRPr>
          </a:p>
          <a:p>
            <a:pPr marL="770890" lvl="1" indent="-285750">
              <a:lnSpc>
                <a:spcPts val="2145"/>
              </a:lnSpc>
              <a:spcBef>
                <a:spcPts val="5"/>
              </a:spcBef>
              <a:buFont typeface="Arial"/>
              <a:buChar char="•"/>
              <a:tabLst>
                <a:tab pos="770890" algn="l"/>
                <a:tab pos="771525" algn="l"/>
              </a:tabLst>
            </a:pPr>
            <a:r>
              <a:rPr lang="it-IT" sz="1600" spc="-5" dirty="0">
                <a:cs typeface="Calibri"/>
              </a:rPr>
              <a:t>Fumio &amp; Huang</a:t>
            </a:r>
            <a:r>
              <a:rPr lang="it-IT" sz="1600" dirty="0">
                <a:cs typeface="Calibri"/>
              </a:rPr>
              <a:t> </a:t>
            </a:r>
            <a:r>
              <a:rPr lang="it-IT" sz="1600" spc="-5" dirty="0">
                <a:cs typeface="Calibri"/>
              </a:rPr>
              <a:t>(MSE)</a:t>
            </a:r>
            <a:endParaRPr sz="1600" dirty="0">
              <a:latin typeface="Calibri"/>
              <a:cs typeface="Calibri"/>
            </a:endParaRPr>
          </a:p>
          <a:p>
            <a:pPr marL="313690" indent="-285750">
              <a:lnSpc>
                <a:spcPts val="2145"/>
              </a:lnSpc>
              <a:buFont typeface="Arial"/>
              <a:buChar char="•"/>
              <a:tabLst>
                <a:tab pos="313690" algn="l"/>
                <a:tab pos="314325" algn="l"/>
              </a:tabLst>
            </a:pPr>
            <a:r>
              <a:rPr sz="1600" spc="-15" dirty="0">
                <a:latin typeface="Calibri"/>
                <a:cs typeface="Calibri"/>
              </a:rPr>
              <a:t>Jay </a:t>
            </a:r>
            <a:r>
              <a:rPr sz="1600" spc="-10" dirty="0">
                <a:latin typeface="Calibri"/>
                <a:cs typeface="Calibri"/>
              </a:rPr>
              <a:t>Rutherford</a:t>
            </a:r>
            <a:r>
              <a:rPr sz="1600" spc="10"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10" dirty="0">
                <a:latin typeface="Calibri"/>
                <a:cs typeface="Calibri"/>
              </a:rPr>
              <a:t>Posner </a:t>
            </a:r>
            <a:r>
              <a:rPr sz="1600" dirty="0">
                <a:latin typeface="Calibri"/>
                <a:cs typeface="Calibri"/>
              </a:rPr>
              <a:t>(ChemE +</a:t>
            </a:r>
            <a:r>
              <a:rPr sz="1600" spc="-5" dirty="0">
                <a:latin typeface="Calibri"/>
                <a:cs typeface="Calibri"/>
              </a:rPr>
              <a:t> MechE)</a:t>
            </a:r>
            <a:endParaRPr sz="1600" dirty="0">
              <a:latin typeface="Calibri"/>
              <a:cs typeface="Calibri"/>
            </a:endParaRPr>
          </a:p>
          <a:p>
            <a:pPr marL="313690" indent="-285750">
              <a:lnSpc>
                <a:spcPct val="100000"/>
              </a:lnSpc>
              <a:spcBef>
                <a:spcPts val="5"/>
              </a:spcBef>
              <a:buFont typeface="Arial"/>
              <a:buChar char="•"/>
              <a:tabLst>
                <a:tab pos="313690" algn="l"/>
                <a:tab pos="314325" algn="l"/>
              </a:tabLst>
            </a:pPr>
            <a:r>
              <a:rPr sz="1600" spc="-15" dirty="0">
                <a:latin typeface="Calibri"/>
                <a:cs typeface="Calibri"/>
              </a:rPr>
              <a:t>Blake </a:t>
            </a:r>
            <a:r>
              <a:rPr sz="1600" dirty="0">
                <a:latin typeface="Calibri"/>
                <a:cs typeface="Calibri"/>
              </a:rPr>
              <a:t>Hough </a:t>
            </a:r>
            <a:r>
              <a:rPr sz="1600" spc="-5" dirty="0">
                <a:latin typeface="Calibri"/>
                <a:cs typeface="Calibri"/>
              </a:rPr>
              <a:t>(ChemE,</a:t>
            </a:r>
            <a:r>
              <a:rPr sz="1600" spc="15" dirty="0">
                <a:latin typeface="Calibri"/>
                <a:cs typeface="Calibri"/>
              </a:rPr>
              <a:t> </a:t>
            </a:r>
            <a:r>
              <a:rPr sz="1600" spc="-5" dirty="0">
                <a:latin typeface="Calibri"/>
                <a:cs typeface="Calibri"/>
              </a:rPr>
              <a:t>PhD)</a:t>
            </a:r>
            <a:endParaRPr sz="1600" dirty="0">
              <a:latin typeface="Calibri"/>
              <a:cs typeface="Calibri"/>
            </a:endParaRPr>
          </a:p>
          <a:p>
            <a:pPr marL="770890" lvl="1" indent="-285750">
              <a:lnSpc>
                <a:spcPct val="100000"/>
              </a:lnSpc>
              <a:spcBef>
                <a:spcPts val="10"/>
              </a:spcBef>
              <a:buFont typeface="Arial"/>
              <a:buChar char="•"/>
              <a:tabLst>
                <a:tab pos="770890" algn="l"/>
                <a:tab pos="771525" algn="l"/>
              </a:tabLst>
            </a:pPr>
            <a:r>
              <a:rPr sz="1600" spc="-5" dirty="0">
                <a:latin typeface="Calibri"/>
                <a:cs typeface="Calibri"/>
              </a:rPr>
              <a:t>Pfaendtner </a:t>
            </a:r>
            <a:r>
              <a:rPr sz="1600" dirty="0">
                <a:latin typeface="Calibri"/>
                <a:cs typeface="Calibri"/>
              </a:rPr>
              <a:t>&amp;</a:t>
            </a:r>
            <a:r>
              <a:rPr sz="1600" spc="-5" dirty="0">
                <a:latin typeface="Calibri"/>
                <a:cs typeface="Calibri"/>
              </a:rPr>
              <a:t> </a:t>
            </a:r>
            <a:r>
              <a:rPr sz="1600" spc="-10" dirty="0">
                <a:latin typeface="Calibri"/>
                <a:cs typeface="Calibri"/>
              </a:rPr>
              <a:t>Schwartz</a:t>
            </a:r>
            <a:endParaRPr lang="en-US" sz="1600" spc="-10" dirty="0">
              <a:latin typeface="Calibri"/>
              <a:cs typeface="Calibri"/>
            </a:endParaRPr>
          </a:p>
          <a:p>
            <a:pPr marL="485140" lvl="1">
              <a:lnSpc>
                <a:spcPct val="100000"/>
              </a:lnSpc>
              <a:spcBef>
                <a:spcPts val="10"/>
              </a:spcBef>
              <a:tabLst>
                <a:tab pos="770890" algn="l"/>
                <a:tab pos="771525" algn="l"/>
              </a:tabLst>
            </a:pP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300" dirty="0">
                <a:latin typeface="Helvetica Neue" panose="02000503000000020004" pitchFamily="2" charset="0"/>
                <a:ea typeface="Helvetica Neue" panose="02000503000000020004" pitchFamily="2" charset="0"/>
                <a:cs typeface="Helvetica Neue" panose="02000503000000020004" pitchFamily="2" charset="0"/>
              </a:rPr>
              <a:t>. Ann. Rev. Bio. Chem. Eng. </a:t>
            </a:r>
            <a:r>
              <a:rPr lang="en-US" sz="1300" i="1" dirty="0">
                <a:latin typeface="Helvetica Neue" panose="02000503000000020004" pitchFamily="2" charset="0"/>
                <a:ea typeface="Helvetica Neue" panose="02000503000000020004" pitchFamily="2" charset="0"/>
                <a:cs typeface="Helvetica Neue" panose="02000503000000020004" pitchFamily="2" charset="0"/>
              </a:rPr>
              <a:t>In press</a:t>
            </a:r>
            <a:r>
              <a:rPr lang="en-US" sz="13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20066</TotalTime>
  <Words>3600</Words>
  <Application>Microsoft Macintosh PowerPoint</Application>
  <PresentationFormat>On-screen Show (4:3)</PresentationFormat>
  <Paragraphs>683</Paragraphs>
  <Slides>51</Slides>
  <Notes>8</Notes>
  <HiddenSlides>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51</vt:i4>
      </vt:variant>
    </vt:vector>
  </HeadingPairs>
  <TitlesOfParts>
    <vt:vector size="66" baseType="lpstr">
      <vt:lpstr>Arial</vt:lpstr>
      <vt:lpstr>Avenir Next</vt:lpstr>
      <vt:lpstr>Calibri</vt:lpstr>
      <vt:lpstr>Cambria Math</vt:lpstr>
      <vt:lpstr>Courier New</vt:lpstr>
      <vt:lpstr>Helvetica Neue</vt:lpstr>
      <vt:lpstr>Helvetica Neue Light</vt:lpstr>
      <vt:lpstr>Helvetica Neue Medium</vt:lpstr>
      <vt:lpstr>Lato</vt:lpstr>
      <vt:lpstr>Lato Black</vt:lpstr>
      <vt:lpstr>Lato Heavy</vt:lpstr>
      <vt:lpstr>Lato Light</vt:lpstr>
      <vt:lpstr>Lato Medium</vt:lpstr>
      <vt:lpstr>Times New Roman</vt:lpstr>
      <vt:lpstr>Office Theme</vt:lpstr>
      <vt:lpstr>Data Science Methods for  Clean Energy Research (DSMCER) &amp; Software Engineering for (SEMDS) Molecular Data Scientists</vt:lpstr>
      <vt:lpstr>What is this class about?</vt:lpstr>
      <vt:lpstr>Course website &amp; setup</vt:lpstr>
      <vt:lpstr>About Stéphanie Valleau</vt:lpstr>
      <vt:lpstr>Data science + Kinetics</vt:lpstr>
      <vt:lpstr>About Dave Beck</vt:lpstr>
      <vt:lpstr>Molecular Data Science</vt:lpstr>
      <vt:lpstr>Data + science? </vt:lpstr>
      <vt:lpstr>OMG, so much data!</vt:lpstr>
      <vt:lpstr>Computers then and now</vt:lpstr>
      <vt:lpstr>PowerPoint Presentation</vt:lpstr>
      <vt:lpstr>Where does all the data  come from?</vt:lpstr>
      <vt:lpstr>Need memory to store data</vt:lpstr>
      <vt:lpstr>Ok so for Nav molecules????</vt:lpstr>
      <vt:lpstr>Memory &amp; time to compute</vt:lpstr>
      <vt:lpstr>Memory &amp; time to compute</vt:lpstr>
      <vt:lpstr>Challenges</vt:lpstr>
      <vt:lpstr>Accelerating search &amp; modeling?</vt:lpstr>
      <vt:lpstr>New paradigm of data-intensive  discovery and innovation</vt:lpstr>
      <vt:lpstr>Data management</vt:lpstr>
      <vt:lpstr>New paradigm of data-intensive  discovery and innovation</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New paradigm of data-intensive  discovery and innovation</vt:lpstr>
      <vt:lpstr>Visualization</vt:lpstr>
      <vt:lpstr>New paradigm of data-intensive  discovery and innovation</vt:lpstr>
      <vt:lpstr>Software engineering</vt:lpstr>
      <vt:lpstr>Software engineering</vt:lpstr>
      <vt:lpstr>Data: Don’t be afraid of it!</vt:lpstr>
      <vt:lpstr>DIRECT to the rescue!</vt:lpstr>
      <vt:lpstr>eScience to the rescue!</vt:lpstr>
      <vt:lpstr>What is data science?</vt:lpstr>
      <vt:lpstr>Zoom chat your responses</vt:lpstr>
      <vt:lpstr>What is data science?</vt:lpstr>
      <vt:lpstr>Questions?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Stephanie Valleau</cp:lastModifiedBy>
  <cp:revision>695</cp:revision>
  <cp:lastPrinted>2018-01-04T18:38:40Z</cp:lastPrinted>
  <dcterms:created xsi:type="dcterms:W3CDTF">2015-01-21T04:58:27Z</dcterms:created>
  <dcterms:modified xsi:type="dcterms:W3CDTF">2021-01-05T05:59:55Z</dcterms:modified>
</cp:coreProperties>
</file>